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sldIdLst>
    <p:sldId id="746" r:id="rId2"/>
    <p:sldId id="787" r:id="rId3"/>
    <p:sldId id="788" r:id="rId4"/>
    <p:sldId id="751" r:id="rId5"/>
    <p:sldId id="753" r:id="rId6"/>
    <p:sldId id="772" r:id="rId7"/>
    <p:sldId id="752" r:id="rId8"/>
    <p:sldId id="773" r:id="rId9"/>
    <p:sldId id="778" r:id="rId10"/>
    <p:sldId id="755" r:id="rId11"/>
    <p:sldId id="800" r:id="rId12"/>
    <p:sldId id="801" r:id="rId13"/>
    <p:sldId id="802" r:id="rId14"/>
    <p:sldId id="766" r:id="rId15"/>
    <p:sldId id="803" r:id="rId16"/>
    <p:sldId id="789" r:id="rId17"/>
    <p:sldId id="747" r:id="rId18"/>
    <p:sldId id="779" r:id="rId19"/>
    <p:sldId id="757" r:id="rId20"/>
    <p:sldId id="758" r:id="rId21"/>
    <p:sldId id="761" r:id="rId22"/>
    <p:sldId id="763" r:id="rId23"/>
    <p:sldId id="762" r:id="rId24"/>
    <p:sldId id="759" r:id="rId25"/>
    <p:sldId id="804" r:id="rId26"/>
    <p:sldId id="790" r:id="rId27"/>
    <p:sldId id="791" r:id="rId28"/>
    <p:sldId id="768" r:id="rId29"/>
    <p:sldId id="774" r:id="rId30"/>
    <p:sldId id="775" r:id="rId31"/>
    <p:sldId id="770" r:id="rId32"/>
    <p:sldId id="776" r:id="rId33"/>
    <p:sldId id="805" r:id="rId34"/>
    <p:sldId id="794" r:id="rId35"/>
    <p:sldId id="795" r:id="rId36"/>
    <p:sldId id="798" r:id="rId37"/>
    <p:sldId id="797" r:id="rId38"/>
    <p:sldId id="799" r:id="rId39"/>
    <p:sldId id="793" r:id="rId40"/>
    <p:sldId id="796" r:id="rId41"/>
    <p:sldId id="806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4" autoAdjust="0"/>
    <p:restoredTop sz="85983" autoAdjust="0"/>
  </p:normalViewPr>
  <p:slideViewPr>
    <p:cSldViewPr>
      <p:cViewPr varScale="1">
        <p:scale>
          <a:sx n="65" d="100"/>
          <a:sy n="65" d="100"/>
        </p:scale>
        <p:origin x="1512" y="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image" Target="../media/image43.jfif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image" Target="../media/image43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5DEB5124-F5B8-4BC7-9D20-681FD6DCB44D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BF3C5978-9A84-42A2-8183-3C7D82E91C65}" type="parTrans" cxnId="{11C004B8-224F-4A4E-AADF-4024ED09F8DA}">
      <dgm:prSet/>
      <dgm:spPr/>
      <dgm:t>
        <a:bodyPr/>
        <a:lstStyle/>
        <a:p>
          <a:endParaRPr lang="en-US"/>
        </a:p>
      </dgm:t>
    </dgm:pt>
    <dgm:pt modelId="{B82416DF-B810-40EE-AAB3-C9C665E4C989}" type="sibTrans" cxnId="{11C004B8-224F-4A4E-AADF-4024ED09F8DA}">
      <dgm:prSet/>
      <dgm:spPr/>
      <dgm:t>
        <a:bodyPr/>
        <a:lstStyle/>
        <a:p>
          <a:endParaRPr lang="en-US"/>
        </a:p>
      </dgm:t>
    </dgm:pt>
    <dgm:pt modelId="{0B4B21C6-77BA-445F-9E62-8546B77D0FCC}">
      <dgm:prSet/>
      <dgm:spPr/>
      <dgm:t>
        <a:bodyPr/>
        <a:lstStyle/>
        <a:p>
          <a:r>
            <a:rPr lang="en-US" dirty="0"/>
            <a:t>AI Ethics</a:t>
          </a:r>
        </a:p>
      </dgm:t>
    </dgm:pt>
    <dgm:pt modelId="{4B4C29C3-0872-4550-A1E1-653BA7495CC3}" type="parTrans" cxnId="{3F01458A-6BED-46AE-91FC-E35DAC2375E3}">
      <dgm:prSet/>
      <dgm:spPr/>
      <dgm:t>
        <a:bodyPr/>
        <a:lstStyle/>
        <a:p>
          <a:endParaRPr lang="en-US"/>
        </a:p>
      </dgm:t>
    </dgm:pt>
    <dgm:pt modelId="{88913A55-7341-4ABC-998F-4FA5E82D3BFC}" type="sibTrans" cxnId="{3F01458A-6BED-46AE-91FC-E35DAC2375E3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C7F5C-2929-41AA-B321-421EAA87493E}" type="pres">
      <dgm:prSet presAssocID="{B22D4BDF-4327-4B39-91C2-021872DFEB1A}" presName="sibTrans" presStyleCnt="0"/>
      <dgm:spPr/>
    </dgm:pt>
    <dgm:pt modelId="{2BC15CC0-AAFC-4719-8E3B-40296FCEF49B}" type="pres">
      <dgm:prSet presAssocID="{771BAAD6-E2FC-4891-B816-2473445D853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AEE6C-82CE-4D83-A762-7D70C4AB2CFC}" type="pres">
      <dgm:prSet presAssocID="{B103F5ED-BC79-45CE-AC88-045D3B69910D}" presName="sibTrans" presStyleCnt="0"/>
      <dgm:spPr/>
    </dgm:pt>
    <dgm:pt modelId="{C5A55553-AD55-4355-A9E3-B8CDBC111738}" type="pres">
      <dgm:prSet presAssocID="{5DEB5124-F5B8-4BC7-9D20-681FD6DCB44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23B85-931F-4B8D-BFD9-67B67252C383}" type="pres">
      <dgm:prSet presAssocID="{B82416DF-B810-40EE-AAB3-C9C665E4C989}" presName="sibTrans" presStyleCnt="0"/>
      <dgm:spPr/>
    </dgm:pt>
    <dgm:pt modelId="{BE356410-091D-44E7-B330-396FD803FEFB}" type="pres">
      <dgm:prSet presAssocID="{0B4B21C6-77BA-445F-9E62-8546B77D0FC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8A08D-5E6E-46CD-9C39-B949E8C0A128}" srcId="{2BE4F427-7F24-468D-A0AA-84AFAFE170E5}" destId="{771BAAD6-E2FC-4891-B816-2473445D8536}" srcOrd="1" destOrd="0" parTransId="{BBF3AA43-7194-46C1-9FCD-3851DA4257ED}" sibTransId="{B103F5ED-BC79-45CE-AC88-045D3B69910D}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3F01458A-6BED-46AE-91FC-E35DAC2375E3}" srcId="{2BE4F427-7F24-468D-A0AA-84AFAFE170E5}" destId="{0B4B21C6-77BA-445F-9E62-8546B77D0FCC}" srcOrd="3" destOrd="0" parTransId="{4B4C29C3-0872-4550-A1E1-653BA7495CC3}" sibTransId="{88913A55-7341-4ABC-998F-4FA5E82D3BFC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164DF26B-F029-470E-9FC0-2CCA722C05B2}" type="presOf" srcId="{0B4B21C6-77BA-445F-9E62-8546B77D0FCC}" destId="{BE356410-091D-44E7-B330-396FD803FEFB}" srcOrd="0" destOrd="0" presId="urn:microsoft.com/office/officeart/2005/8/layout/hProcess9"/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A4356DC8-8522-4E56-8725-678DF4F183FE}" type="presOf" srcId="{5DEB5124-F5B8-4BC7-9D20-681FD6DCB44D}" destId="{C5A55553-AD55-4355-A9E3-B8CDBC111738}" srcOrd="0" destOrd="0" presId="urn:microsoft.com/office/officeart/2005/8/layout/hProcess9"/>
    <dgm:cxn modelId="{11C004B8-224F-4A4E-AADF-4024ED09F8DA}" srcId="{2BE4F427-7F24-468D-A0AA-84AFAFE170E5}" destId="{5DEB5124-F5B8-4BC7-9D20-681FD6DCB44D}" srcOrd="2" destOrd="0" parTransId="{BF3C5978-9A84-42A2-8183-3C7D82E91C65}" sibTransId="{B82416DF-B810-40EE-AAB3-C9C665E4C989}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92095589-F9EE-4F0F-8C11-7BB308422210}" type="presParOf" srcId="{85852747-A014-41F5-A751-337B7574361E}" destId="{2BC15CC0-AAFC-4719-8E3B-40296FCEF49B}" srcOrd="2" destOrd="0" presId="urn:microsoft.com/office/officeart/2005/8/layout/hProcess9"/>
    <dgm:cxn modelId="{9131940E-62F6-4C77-89D4-C60FE9E25D7A}" type="presParOf" srcId="{85852747-A014-41F5-A751-337B7574361E}" destId="{5A3AEE6C-82CE-4D83-A762-7D70C4AB2CFC}" srcOrd="3" destOrd="0" presId="urn:microsoft.com/office/officeart/2005/8/layout/hProcess9"/>
    <dgm:cxn modelId="{D29A342A-EFFA-4A95-A336-4ED7B4F03641}" type="presParOf" srcId="{85852747-A014-41F5-A751-337B7574361E}" destId="{C5A55553-AD55-4355-A9E3-B8CDBC111738}" srcOrd="4" destOrd="0" presId="urn:microsoft.com/office/officeart/2005/8/layout/hProcess9"/>
    <dgm:cxn modelId="{9CEB0F92-2D8E-4FEC-8E49-059AEAFA2CA2}" type="presParOf" srcId="{85852747-A014-41F5-A751-337B7574361E}" destId="{EA223B85-931F-4B8D-BFD9-67B67252C383}" srcOrd="5" destOrd="0" presId="urn:microsoft.com/office/officeart/2005/8/layout/hProcess9"/>
    <dgm:cxn modelId="{F2AB24FC-8045-4079-8E33-3C27B6F7856E}" type="presParOf" srcId="{85852747-A014-41F5-A751-337B7574361E}" destId="{BE356410-091D-44E7-B330-396FD803FEF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031C454-20DF-43BC-9519-AE151E807499}" type="pres">
      <dgm:prSet presAssocID="{E0832AB2-8936-4470-B909-BE740232289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D37929-120B-4D38-BAB5-C77A3FB1B455}" type="pres">
      <dgm:prSet presAssocID="{6A3A96B7-CBB0-421E-8348-37E89F9DCC08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1F713-79C9-42FE-8C58-F1216B87A70B}" type="pres">
      <dgm:prSet presAssocID="{7E53CCB1-1282-4A85-8552-9211D16E0FF6}" presName="parSpace" presStyleCnt="0"/>
      <dgm:spPr/>
    </dgm:pt>
    <dgm:pt modelId="{A9988F8E-0ACF-466E-A18D-E5265F14FE83}" type="pres">
      <dgm:prSet presAssocID="{CE78E4BB-83F8-47E6-A961-7AC133F50D50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1A418-D4DE-4759-B7E3-564540861173}" type="pres">
      <dgm:prSet presAssocID="{26DCD576-8567-48DF-8A0D-00AF7A1DFC6D}" presName="parSpace" presStyleCnt="0"/>
      <dgm:spPr/>
    </dgm:pt>
    <dgm:pt modelId="{326E012E-22BA-446A-ADFA-F00CC81B0D82}" type="pres">
      <dgm:prSet presAssocID="{699E814A-C7BB-45C9-8528-BC8893110D3A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F2041-2910-4445-8811-8C2ABDBA5B17}" type="pres">
      <dgm:prSet presAssocID="{5E170A91-AAF4-41A0-98AF-36E7EF8A8185}" presName="parSpace" presStyleCnt="0"/>
      <dgm:spPr/>
    </dgm:pt>
    <dgm:pt modelId="{1A71F7A9-8E72-4564-B1A5-8E1B94E53444}" type="pres">
      <dgm:prSet presAssocID="{BB38D456-89FF-45BB-9803-6B30B36AACB9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5E8235-214F-4A9D-A68A-3D25677EEC70}" type="presOf" srcId="{CE78E4BB-83F8-47E6-A961-7AC133F50D50}" destId="{A9988F8E-0ACF-466E-A18D-E5265F14FE83}" srcOrd="0" destOrd="0" presId="urn:microsoft.com/office/officeart/2005/8/layout/hChevron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68AFD09B-7AEC-4DCC-8135-47F5977FD713}" type="presOf" srcId="{6A3A96B7-CBB0-421E-8348-37E89F9DCC08}" destId="{29D37929-120B-4D38-BAB5-C77A3FB1B455}" srcOrd="0" destOrd="0" presId="urn:microsoft.com/office/officeart/2005/8/layout/hChevron3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101457AF-2371-4658-9F8D-E295E4F663FB}" type="presOf" srcId="{BB38D456-89FF-45BB-9803-6B30B36AACB9}" destId="{1A71F7A9-8E72-4564-B1A5-8E1B94E53444}" srcOrd="0" destOrd="0" presId="urn:microsoft.com/office/officeart/2005/8/layout/hChevron3"/>
    <dgm:cxn modelId="{A1AE18E3-3F44-4536-AA01-B205F76383C8}" type="presOf" srcId="{699E814A-C7BB-45C9-8528-BC8893110D3A}" destId="{326E012E-22BA-446A-ADFA-F00CC81B0D82}" srcOrd="0" destOrd="0" presId="urn:microsoft.com/office/officeart/2005/8/layout/hChevron3"/>
    <dgm:cxn modelId="{7B3A2AF0-8B62-40FA-88A7-97663996A7A2}" type="presOf" srcId="{E0832AB2-8936-4470-B909-BE7402322893}" destId="{8031C454-20DF-43BC-9519-AE151E807499}" srcOrd="0" destOrd="0" presId="urn:microsoft.com/office/officeart/2005/8/layout/hChevron3"/>
    <dgm:cxn modelId="{B75C1F0A-3548-42AA-B85D-33B974F7CB42}" type="presParOf" srcId="{8031C454-20DF-43BC-9519-AE151E807499}" destId="{29D37929-120B-4D38-BAB5-C77A3FB1B455}" srcOrd="0" destOrd="0" presId="urn:microsoft.com/office/officeart/2005/8/layout/hChevron3"/>
    <dgm:cxn modelId="{265D9CB6-890C-4C02-9837-FFEDA168F563}" type="presParOf" srcId="{8031C454-20DF-43BC-9519-AE151E807499}" destId="{B751F713-79C9-42FE-8C58-F1216B87A70B}" srcOrd="1" destOrd="0" presId="urn:microsoft.com/office/officeart/2005/8/layout/hChevron3"/>
    <dgm:cxn modelId="{C5DD9C71-1DE0-4C9F-82C3-AD213F605531}" type="presParOf" srcId="{8031C454-20DF-43BC-9519-AE151E807499}" destId="{A9988F8E-0ACF-466E-A18D-E5265F14FE83}" srcOrd="2" destOrd="0" presId="urn:microsoft.com/office/officeart/2005/8/layout/hChevron3"/>
    <dgm:cxn modelId="{17C781F2-4AE3-4864-A747-FE8653CA2E3C}" type="presParOf" srcId="{8031C454-20DF-43BC-9519-AE151E807499}" destId="{4651A418-D4DE-4759-B7E3-564540861173}" srcOrd="3" destOrd="0" presId="urn:microsoft.com/office/officeart/2005/8/layout/hChevron3"/>
    <dgm:cxn modelId="{5415103D-C338-4884-A0C8-B94B1C5B6D57}" type="presParOf" srcId="{8031C454-20DF-43BC-9519-AE151E807499}" destId="{326E012E-22BA-446A-ADFA-F00CC81B0D82}" srcOrd="4" destOrd="0" presId="urn:microsoft.com/office/officeart/2005/8/layout/hChevron3"/>
    <dgm:cxn modelId="{72B0CFE1-4E9A-43C5-9AAF-351694332137}" type="presParOf" srcId="{8031C454-20DF-43BC-9519-AE151E807499}" destId="{BBEF2041-2910-4445-8811-8C2ABDBA5B17}" srcOrd="5" destOrd="0" presId="urn:microsoft.com/office/officeart/2005/8/layout/hChevron3"/>
    <dgm:cxn modelId="{FA14F7CC-8D4A-410F-A60A-B74F28AEB171}" type="presParOf" srcId="{8031C454-20DF-43BC-9519-AE151E807499}" destId="{1A71F7A9-8E72-4564-B1A5-8E1B94E5344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734ED7-06EE-456F-AB58-898EEBF75D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47B2B8-7250-4BF9-B992-9952758DE3CE}">
      <dgm:prSet phldrT="[Text]"/>
      <dgm:spPr/>
      <dgm:t>
        <a:bodyPr/>
        <a:lstStyle/>
        <a:p>
          <a:r>
            <a:rPr lang="en-US" dirty="0" smtClean="0"/>
            <a:t>Smart Systems</a:t>
          </a:r>
          <a:endParaRPr lang="en-US" dirty="0"/>
        </a:p>
      </dgm:t>
    </dgm:pt>
    <dgm:pt modelId="{EAD8A0E2-7678-438B-848C-745C85AB75C4}" type="parTrans" cxnId="{E0937DE7-081B-481B-965B-3919250B0CF9}">
      <dgm:prSet/>
      <dgm:spPr/>
      <dgm:t>
        <a:bodyPr/>
        <a:lstStyle/>
        <a:p>
          <a:endParaRPr lang="en-US"/>
        </a:p>
      </dgm:t>
    </dgm:pt>
    <dgm:pt modelId="{90AE4BEB-A8FB-485B-AA41-D7D5F70DFAC0}" type="sibTrans" cxnId="{E0937DE7-081B-481B-965B-3919250B0CF9}">
      <dgm:prSet/>
      <dgm:spPr/>
      <dgm:t>
        <a:bodyPr/>
        <a:lstStyle/>
        <a:p>
          <a:endParaRPr lang="en-US"/>
        </a:p>
      </dgm:t>
    </dgm:pt>
    <dgm:pt modelId="{6809A253-6DE8-42ED-8BC5-535D77BFFD53}">
      <dgm:prSet phldrT="[Text]"/>
      <dgm:spPr/>
      <dgm:t>
        <a:bodyPr/>
        <a:lstStyle/>
        <a:p>
          <a:r>
            <a:rPr lang="en-US" dirty="0" smtClean="0"/>
            <a:t>Working of Human Brain</a:t>
          </a:r>
          <a:endParaRPr lang="en-US" dirty="0"/>
        </a:p>
      </dgm:t>
    </dgm:pt>
    <dgm:pt modelId="{5D5E1045-AC8B-4B89-B3B5-7B7E7C375128}" type="parTrans" cxnId="{9EE5108A-6EAA-40B0-B5E4-0D8E4D5478DA}">
      <dgm:prSet/>
      <dgm:spPr/>
      <dgm:t>
        <a:bodyPr/>
        <a:lstStyle/>
        <a:p>
          <a:endParaRPr lang="en-US"/>
        </a:p>
      </dgm:t>
    </dgm:pt>
    <dgm:pt modelId="{C87947C4-C4F0-4ACC-8945-B2139EF6E91B}" type="sibTrans" cxnId="{9EE5108A-6EAA-40B0-B5E4-0D8E4D5478DA}">
      <dgm:prSet/>
      <dgm:spPr/>
      <dgm:t>
        <a:bodyPr/>
        <a:lstStyle/>
        <a:p>
          <a:endParaRPr lang="en-US"/>
        </a:p>
      </dgm:t>
    </dgm:pt>
    <dgm:pt modelId="{73348C95-6625-429E-A738-5D09BEBAC9A9}">
      <dgm:prSet phldrT="[Text]"/>
      <dgm:spPr/>
      <dgm:t>
        <a:bodyPr/>
        <a:lstStyle/>
        <a:p>
          <a:r>
            <a:rPr lang="en-US" dirty="0" smtClean="0"/>
            <a:t>Expert Machines</a:t>
          </a:r>
          <a:endParaRPr lang="en-US" dirty="0"/>
        </a:p>
      </dgm:t>
    </dgm:pt>
    <dgm:pt modelId="{FACA76BE-7059-40A6-B3D1-CDBA7468ADCA}" type="parTrans" cxnId="{B21F0C4D-A5FF-4ED1-AD66-AD4A14D0AA6E}">
      <dgm:prSet/>
      <dgm:spPr/>
      <dgm:t>
        <a:bodyPr/>
        <a:lstStyle/>
        <a:p>
          <a:endParaRPr lang="en-US"/>
        </a:p>
      </dgm:t>
    </dgm:pt>
    <dgm:pt modelId="{6D170501-D5E1-443F-8934-63C3F2AD5893}" type="sibTrans" cxnId="{B21F0C4D-A5FF-4ED1-AD66-AD4A14D0AA6E}">
      <dgm:prSet/>
      <dgm:spPr/>
      <dgm:t>
        <a:bodyPr/>
        <a:lstStyle/>
        <a:p>
          <a:endParaRPr lang="en-US"/>
        </a:p>
      </dgm:t>
    </dgm:pt>
    <dgm:pt modelId="{56732856-93C9-435C-9B3A-96109F158759}">
      <dgm:prSet phldrT="[Text]"/>
      <dgm:spPr/>
      <dgm:t>
        <a:bodyPr/>
        <a:lstStyle/>
        <a:p>
          <a:r>
            <a:rPr lang="en-US" dirty="0" smtClean="0"/>
            <a:t>Assist Humans</a:t>
          </a:r>
          <a:endParaRPr lang="en-US" dirty="0"/>
        </a:p>
      </dgm:t>
    </dgm:pt>
    <dgm:pt modelId="{DDB4691A-A37F-4BAE-ABD1-B7D21A94A358}" type="parTrans" cxnId="{0D2BBA91-0BA1-4C3E-A54D-F5D34B587508}">
      <dgm:prSet/>
      <dgm:spPr/>
      <dgm:t>
        <a:bodyPr/>
        <a:lstStyle/>
        <a:p>
          <a:endParaRPr lang="en-US"/>
        </a:p>
      </dgm:t>
    </dgm:pt>
    <dgm:pt modelId="{6B874E25-7581-47CE-824A-EDAFB4E9D188}" type="sibTrans" cxnId="{0D2BBA91-0BA1-4C3E-A54D-F5D34B587508}">
      <dgm:prSet/>
      <dgm:spPr/>
      <dgm:t>
        <a:bodyPr/>
        <a:lstStyle/>
        <a:p>
          <a:endParaRPr lang="en-US"/>
        </a:p>
      </dgm:t>
    </dgm:pt>
    <dgm:pt modelId="{1FA5509A-46E5-43BE-9B02-22EB52154347}">
      <dgm:prSet phldrT="[Text]"/>
      <dgm:spPr/>
      <dgm:t>
        <a:bodyPr/>
        <a:lstStyle/>
        <a:p>
          <a:r>
            <a:rPr lang="en-US" dirty="0" smtClean="0"/>
            <a:t>Work Autonomously</a:t>
          </a:r>
          <a:endParaRPr lang="en-US" dirty="0"/>
        </a:p>
      </dgm:t>
    </dgm:pt>
    <dgm:pt modelId="{8C06E38F-0C4C-48B8-B0F4-87A17D500F78}" type="parTrans" cxnId="{49287900-62B0-48A6-94D2-243E4F1E6F36}">
      <dgm:prSet/>
      <dgm:spPr/>
      <dgm:t>
        <a:bodyPr/>
        <a:lstStyle/>
        <a:p>
          <a:endParaRPr lang="en-US"/>
        </a:p>
      </dgm:t>
    </dgm:pt>
    <dgm:pt modelId="{3B6C7507-1C40-417F-9A54-0424BE5A5DF4}" type="sibTrans" cxnId="{49287900-62B0-48A6-94D2-243E4F1E6F36}">
      <dgm:prSet/>
      <dgm:spPr/>
      <dgm:t>
        <a:bodyPr/>
        <a:lstStyle/>
        <a:p>
          <a:endParaRPr lang="en-US"/>
        </a:p>
      </dgm:t>
    </dgm:pt>
    <dgm:pt modelId="{652BBA4C-7424-4C19-979A-BD8D4A19BB36}" type="pres">
      <dgm:prSet presAssocID="{2E734ED7-06EE-456F-AB58-898EEBF75D87}" presName="diagram" presStyleCnt="0">
        <dgm:presLayoutVars>
          <dgm:dir/>
          <dgm:resizeHandles val="exact"/>
        </dgm:presLayoutVars>
      </dgm:prSet>
      <dgm:spPr/>
    </dgm:pt>
    <dgm:pt modelId="{1B4C0C06-5658-4745-A5E1-31C44A7ACE88}" type="pres">
      <dgm:prSet presAssocID="{6D47B2B8-7250-4BF9-B992-9952758DE3CE}" presName="node" presStyleLbl="node1" presStyleIdx="0" presStyleCnt="5">
        <dgm:presLayoutVars>
          <dgm:bulletEnabled val="1"/>
        </dgm:presLayoutVars>
      </dgm:prSet>
      <dgm:spPr/>
    </dgm:pt>
    <dgm:pt modelId="{D8CA37BD-EC97-4465-9454-544CE6BF8B7D}" type="pres">
      <dgm:prSet presAssocID="{90AE4BEB-A8FB-485B-AA41-D7D5F70DFAC0}" presName="sibTrans" presStyleCnt="0"/>
      <dgm:spPr/>
    </dgm:pt>
    <dgm:pt modelId="{F9693240-B361-453D-82BA-784A38F67061}" type="pres">
      <dgm:prSet presAssocID="{6809A253-6DE8-42ED-8BC5-535D77BFFD5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54F68-B370-4D95-87A5-1E4B888EAEAA}" type="pres">
      <dgm:prSet presAssocID="{C87947C4-C4F0-4ACC-8945-B2139EF6E91B}" presName="sibTrans" presStyleCnt="0"/>
      <dgm:spPr/>
    </dgm:pt>
    <dgm:pt modelId="{D7D1008F-2A2D-4290-A537-434C65C56811}" type="pres">
      <dgm:prSet presAssocID="{73348C95-6625-429E-A738-5D09BEBAC9A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08E76-95ED-48F9-8BD2-0A8124FAAED4}" type="pres">
      <dgm:prSet presAssocID="{6D170501-D5E1-443F-8934-63C3F2AD5893}" presName="sibTrans" presStyleCnt="0"/>
      <dgm:spPr/>
    </dgm:pt>
    <dgm:pt modelId="{EA316C82-CFB5-4220-84FA-7FC70A734F05}" type="pres">
      <dgm:prSet presAssocID="{56732856-93C9-435C-9B3A-96109F158759}" presName="node" presStyleLbl="node1" presStyleIdx="3" presStyleCnt="5">
        <dgm:presLayoutVars>
          <dgm:bulletEnabled val="1"/>
        </dgm:presLayoutVars>
      </dgm:prSet>
      <dgm:spPr/>
    </dgm:pt>
    <dgm:pt modelId="{CC55FB43-E6D4-47F3-9B3B-73CACE0FE898}" type="pres">
      <dgm:prSet presAssocID="{6B874E25-7581-47CE-824A-EDAFB4E9D188}" presName="sibTrans" presStyleCnt="0"/>
      <dgm:spPr/>
    </dgm:pt>
    <dgm:pt modelId="{F4326556-16EE-416C-B935-3FCBAFFB3CDB}" type="pres">
      <dgm:prSet presAssocID="{1FA5509A-46E5-43BE-9B02-22EB52154347}" presName="node" presStyleLbl="node1" presStyleIdx="4" presStyleCnt="5">
        <dgm:presLayoutVars>
          <dgm:bulletEnabled val="1"/>
        </dgm:presLayoutVars>
      </dgm:prSet>
      <dgm:spPr/>
    </dgm:pt>
  </dgm:ptLst>
  <dgm:cxnLst>
    <dgm:cxn modelId="{9C86B025-529D-44ED-B522-7C20C497C302}" type="presOf" srcId="{73348C95-6625-429E-A738-5D09BEBAC9A9}" destId="{D7D1008F-2A2D-4290-A537-434C65C56811}" srcOrd="0" destOrd="0" presId="urn:microsoft.com/office/officeart/2005/8/layout/default"/>
    <dgm:cxn modelId="{B21F0C4D-A5FF-4ED1-AD66-AD4A14D0AA6E}" srcId="{2E734ED7-06EE-456F-AB58-898EEBF75D87}" destId="{73348C95-6625-429E-A738-5D09BEBAC9A9}" srcOrd="2" destOrd="0" parTransId="{FACA76BE-7059-40A6-B3D1-CDBA7468ADCA}" sibTransId="{6D170501-D5E1-443F-8934-63C3F2AD5893}"/>
    <dgm:cxn modelId="{91C42894-4CA0-411B-A34D-B6ED38D56704}" type="presOf" srcId="{56732856-93C9-435C-9B3A-96109F158759}" destId="{EA316C82-CFB5-4220-84FA-7FC70A734F05}" srcOrd="0" destOrd="0" presId="urn:microsoft.com/office/officeart/2005/8/layout/default"/>
    <dgm:cxn modelId="{1ABE4668-B48A-4522-93E1-3505E32FA847}" type="presOf" srcId="{1FA5509A-46E5-43BE-9B02-22EB52154347}" destId="{F4326556-16EE-416C-B935-3FCBAFFB3CDB}" srcOrd="0" destOrd="0" presId="urn:microsoft.com/office/officeart/2005/8/layout/default"/>
    <dgm:cxn modelId="{97A97878-5FE7-450C-BDD8-C4A7C8B0F533}" type="presOf" srcId="{2E734ED7-06EE-456F-AB58-898EEBF75D87}" destId="{652BBA4C-7424-4C19-979A-BD8D4A19BB36}" srcOrd="0" destOrd="0" presId="urn:microsoft.com/office/officeart/2005/8/layout/default"/>
    <dgm:cxn modelId="{9EE5108A-6EAA-40B0-B5E4-0D8E4D5478DA}" srcId="{2E734ED7-06EE-456F-AB58-898EEBF75D87}" destId="{6809A253-6DE8-42ED-8BC5-535D77BFFD53}" srcOrd="1" destOrd="0" parTransId="{5D5E1045-AC8B-4B89-B3B5-7B7E7C375128}" sibTransId="{C87947C4-C4F0-4ACC-8945-B2139EF6E91B}"/>
    <dgm:cxn modelId="{E0937DE7-081B-481B-965B-3919250B0CF9}" srcId="{2E734ED7-06EE-456F-AB58-898EEBF75D87}" destId="{6D47B2B8-7250-4BF9-B992-9952758DE3CE}" srcOrd="0" destOrd="0" parTransId="{EAD8A0E2-7678-438B-848C-745C85AB75C4}" sibTransId="{90AE4BEB-A8FB-485B-AA41-D7D5F70DFAC0}"/>
    <dgm:cxn modelId="{D101DDE2-7DF9-47AF-85F0-4DF6CE750587}" type="presOf" srcId="{6D47B2B8-7250-4BF9-B992-9952758DE3CE}" destId="{1B4C0C06-5658-4745-A5E1-31C44A7ACE88}" srcOrd="0" destOrd="0" presId="urn:microsoft.com/office/officeart/2005/8/layout/default"/>
    <dgm:cxn modelId="{49287900-62B0-48A6-94D2-243E4F1E6F36}" srcId="{2E734ED7-06EE-456F-AB58-898EEBF75D87}" destId="{1FA5509A-46E5-43BE-9B02-22EB52154347}" srcOrd="4" destOrd="0" parTransId="{8C06E38F-0C4C-48B8-B0F4-87A17D500F78}" sibTransId="{3B6C7507-1C40-417F-9A54-0424BE5A5DF4}"/>
    <dgm:cxn modelId="{0D2BBA91-0BA1-4C3E-A54D-F5D34B587508}" srcId="{2E734ED7-06EE-456F-AB58-898EEBF75D87}" destId="{56732856-93C9-435C-9B3A-96109F158759}" srcOrd="3" destOrd="0" parTransId="{DDB4691A-A37F-4BAE-ABD1-B7D21A94A358}" sibTransId="{6B874E25-7581-47CE-824A-EDAFB4E9D188}"/>
    <dgm:cxn modelId="{557EFD0A-0C82-4253-AB65-8F5F2B84DC04}" type="presOf" srcId="{6809A253-6DE8-42ED-8BC5-535D77BFFD53}" destId="{F9693240-B361-453D-82BA-784A38F67061}" srcOrd="0" destOrd="0" presId="urn:microsoft.com/office/officeart/2005/8/layout/default"/>
    <dgm:cxn modelId="{B6D6ECC3-DAF7-4866-8182-3F44CCC9244F}" type="presParOf" srcId="{652BBA4C-7424-4C19-979A-BD8D4A19BB36}" destId="{1B4C0C06-5658-4745-A5E1-31C44A7ACE88}" srcOrd="0" destOrd="0" presId="urn:microsoft.com/office/officeart/2005/8/layout/default"/>
    <dgm:cxn modelId="{B803D20A-CE48-48EC-AFB4-78AA9110EC6E}" type="presParOf" srcId="{652BBA4C-7424-4C19-979A-BD8D4A19BB36}" destId="{D8CA37BD-EC97-4465-9454-544CE6BF8B7D}" srcOrd="1" destOrd="0" presId="urn:microsoft.com/office/officeart/2005/8/layout/default"/>
    <dgm:cxn modelId="{CD04E891-9CB9-46CE-8DFC-13D1782A661D}" type="presParOf" srcId="{652BBA4C-7424-4C19-979A-BD8D4A19BB36}" destId="{F9693240-B361-453D-82BA-784A38F67061}" srcOrd="2" destOrd="0" presId="urn:microsoft.com/office/officeart/2005/8/layout/default"/>
    <dgm:cxn modelId="{AB2374C1-816D-4A17-8467-B3B39B1905A1}" type="presParOf" srcId="{652BBA4C-7424-4C19-979A-BD8D4A19BB36}" destId="{C8054F68-B370-4D95-87A5-1E4B888EAEAA}" srcOrd="3" destOrd="0" presId="urn:microsoft.com/office/officeart/2005/8/layout/default"/>
    <dgm:cxn modelId="{E86E87F3-2836-4455-8E5A-05EC82E0D52D}" type="presParOf" srcId="{652BBA4C-7424-4C19-979A-BD8D4A19BB36}" destId="{D7D1008F-2A2D-4290-A537-434C65C56811}" srcOrd="4" destOrd="0" presId="urn:microsoft.com/office/officeart/2005/8/layout/default"/>
    <dgm:cxn modelId="{1325C6F3-34CA-4116-9C67-C65A023C54BF}" type="presParOf" srcId="{652BBA4C-7424-4C19-979A-BD8D4A19BB36}" destId="{A5108E76-95ED-48F9-8BD2-0A8124FAAED4}" srcOrd="5" destOrd="0" presId="urn:microsoft.com/office/officeart/2005/8/layout/default"/>
    <dgm:cxn modelId="{FA28CB54-4360-42D4-8715-67C7CA05B7C1}" type="presParOf" srcId="{652BBA4C-7424-4C19-979A-BD8D4A19BB36}" destId="{EA316C82-CFB5-4220-84FA-7FC70A734F05}" srcOrd="6" destOrd="0" presId="urn:microsoft.com/office/officeart/2005/8/layout/default"/>
    <dgm:cxn modelId="{EF37F0A6-BD3E-4E42-A25D-BE4149BABE8C}" type="presParOf" srcId="{652BBA4C-7424-4C19-979A-BD8D4A19BB36}" destId="{CC55FB43-E6D4-47F3-9B3B-73CACE0FE898}" srcOrd="7" destOrd="0" presId="urn:microsoft.com/office/officeart/2005/8/layout/default"/>
    <dgm:cxn modelId="{EC5BCD67-91FA-4577-995E-53C8F2EF5009}" type="presParOf" srcId="{652BBA4C-7424-4C19-979A-BD8D4A19BB36}" destId="{F4326556-16EE-416C-B935-3FCBAFFB3CD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  <dgm:t>
        <a:bodyPr/>
        <a:lstStyle/>
        <a:p>
          <a:endParaRPr lang="en-US"/>
        </a:p>
      </dgm:t>
    </dgm:pt>
    <dgm:pt modelId="{7E96EBE4-03A1-4197-A609-8D826601ABC1}" type="pres">
      <dgm:prSet presAssocID="{6A3A96B7-CBB0-421E-8348-37E89F9DCC08}" presName="rootConnector" presStyleLbl="node1" presStyleIdx="0" presStyleCnt="4"/>
      <dgm:spPr/>
      <dgm:t>
        <a:bodyPr/>
        <a:lstStyle/>
        <a:p>
          <a:endParaRPr lang="en-US"/>
        </a:p>
      </dgm:t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  <dgm:t>
        <a:bodyPr/>
        <a:lstStyle/>
        <a:p>
          <a:endParaRPr lang="en-US"/>
        </a:p>
      </dgm:t>
    </dgm:pt>
    <dgm:pt modelId="{26658136-CA3D-42D7-A36B-88198D905A09}" type="pres">
      <dgm:prSet presAssocID="{CE78E4BB-83F8-47E6-A961-7AC133F50D50}" presName="rootConnector" presStyleLbl="node1" presStyleIdx="1" presStyleCnt="4"/>
      <dgm:spPr/>
      <dgm:t>
        <a:bodyPr/>
        <a:lstStyle/>
        <a:p>
          <a:endParaRPr lang="en-US"/>
        </a:p>
      </dgm:t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  <dgm:t>
        <a:bodyPr/>
        <a:lstStyle/>
        <a:p>
          <a:endParaRPr lang="en-US"/>
        </a:p>
      </dgm:t>
    </dgm:pt>
    <dgm:pt modelId="{145781A5-5489-4E99-8DDD-A5C31F300089}" type="pres">
      <dgm:prSet presAssocID="{699E814A-C7BB-45C9-8528-BC8893110D3A}" presName="rootConnector" presStyleLbl="node1" presStyleIdx="2" presStyleCnt="4"/>
      <dgm:spPr/>
      <dgm:t>
        <a:bodyPr/>
        <a:lstStyle/>
        <a:p>
          <a:endParaRPr lang="en-US"/>
        </a:p>
      </dgm:t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  <dgm:t>
        <a:bodyPr/>
        <a:lstStyle/>
        <a:p>
          <a:endParaRPr lang="en-US"/>
        </a:p>
      </dgm:t>
    </dgm:pt>
    <dgm:pt modelId="{E785B7E3-F502-42E2-BE10-1B2C6EE54F76}" type="pres">
      <dgm:prSet presAssocID="{BB38D456-89FF-45BB-9803-6B30B36AACB9}" presName="rootConnector" presStyleLbl="node1" presStyleIdx="3" presStyleCnt="4"/>
      <dgm:spPr/>
      <dgm:t>
        <a:bodyPr/>
        <a:lstStyle/>
        <a:p>
          <a:endParaRPr lang="en-US"/>
        </a:p>
      </dgm:t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9394CB-AF8D-4E0B-BB99-7A2643E38798}" type="doc">
      <dgm:prSet loTypeId="urn:microsoft.com/office/officeart/2005/8/layout/vList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5AA83E-5CA8-4819-99C8-618D313190D2}">
      <dgm:prSet phldrT="[Text]"/>
      <dgm:spPr/>
      <dgm:t>
        <a:bodyPr/>
        <a:lstStyle/>
        <a:p>
          <a:r>
            <a:rPr lang="en-US" dirty="0" smtClean="0"/>
            <a:t>Analytical Models</a:t>
          </a:r>
          <a:endParaRPr lang="en-US" dirty="0"/>
        </a:p>
      </dgm:t>
    </dgm:pt>
    <dgm:pt modelId="{51AB26CE-FDEF-46FE-91D2-DB989BE983A7}" type="parTrans" cxnId="{C5C5691B-C6DE-4FB6-8EC3-8AF1AFCE3226}">
      <dgm:prSet/>
      <dgm:spPr/>
      <dgm:t>
        <a:bodyPr/>
        <a:lstStyle/>
        <a:p>
          <a:endParaRPr lang="en-US"/>
        </a:p>
      </dgm:t>
    </dgm:pt>
    <dgm:pt modelId="{978DE836-3D87-4074-8DE7-5D9630A4E065}" type="sibTrans" cxnId="{C5C5691B-C6DE-4FB6-8EC3-8AF1AFCE3226}">
      <dgm:prSet/>
      <dgm:spPr/>
      <dgm:t>
        <a:bodyPr/>
        <a:lstStyle/>
        <a:p>
          <a:endParaRPr lang="en-US"/>
        </a:p>
      </dgm:t>
    </dgm:pt>
    <dgm:pt modelId="{0D5D18DB-F49D-4A7F-9DD5-0503E6002420}">
      <dgm:prSet phldrT="[Text]"/>
      <dgm:spPr/>
      <dgm:t>
        <a:bodyPr/>
        <a:lstStyle/>
        <a:p>
          <a:r>
            <a:rPr lang="en-US" b="0" i="0" dirty="0" smtClean="0"/>
            <a:t>These models were derived using a mathematical formulation (Algorithm)</a:t>
          </a:r>
          <a:endParaRPr lang="en-US" dirty="0"/>
        </a:p>
      </dgm:t>
    </dgm:pt>
    <dgm:pt modelId="{BFE5308D-EC09-4133-A942-A698026CB1AE}" type="parTrans" cxnId="{EAB9CC2A-7D42-4EB6-A7F2-CB3CFDFDED97}">
      <dgm:prSet/>
      <dgm:spPr/>
      <dgm:t>
        <a:bodyPr/>
        <a:lstStyle/>
        <a:p>
          <a:endParaRPr lang="en-US"/>
        </a:p>
      </dgm:t>
    </dgm:pt>
    <dgm:pt modelId="{D7ECCF97-7C74-4722-9E5D-86F010A5E385}" type="sibTrans" cxnId="{EAB9CC2A-7D42-4EB6-A7F2-CB3CFDFDED97}">
      <dgm:prSet/>
      <dgm:spPr/>
      <dgm:t>
        <a:bodyPr/>
        <a:lstStyle/>
        <a:p>
          <a:endParaRPr lang="en-US"/>
        </a:p>
      </dgm:t>
    </dgm:pt>
    <dgm:pt modelId="{50C3C656-8FDE-46BC-BE73-A91E90E551FF}">
      <dgm:prSet phldrT="[Text]"/>
      <dgm:spPr/>
      <dgm:t>
        <a:bodyPr/>
        <a:lstStyle/>
        <a:p>
          <a:r>
            <a:rPr lang="en-US" b="0" i="0" dirty="0" smtClean="0"/>
            <a:t>it was based on human judgment. Hence these models were simplistic and inaccurate with just a few parameters</a:t>
          </a:r>
          <a:endParaRPr lang="en-US" dirty="0"/>
        </a:p>
      </dgm:t>
    </dgm:pt>
    <dgm:pt modelId="{6D1F6CED-414B-423E-B95B-225BC1ACB766}" type="parTrans" cxnId="{D57E7592-0989-4E5F-857A-CE5CFE5FF611}">
      <dgm:prSet/>
      <dgm:spPr/>
      <dgm:t>
        <a:bodyPr/>
        <a:lstStyle/>
        <a:p>
          <a:endParaRPr lang="en-US"/>
        </a:p>
      </dgm:t>
    </dgm:pt>
    <dgm:pt modelId="{F3117BF3-4724-448B-9FDF-CCEF5E76376C}" type="sibTrans" cxnId="{D57E7592-0989-4E5F-857A-CE5CFE5FF611}">
      <dgm:prSet/>
      <dgm:spPr/>
      <dgm:t>
        <a:bodyPr/>
        <a:lstStyle/>
        <a:p>
          <a:endParaRPr lang="en-US"/>
        </a:p>
      </dgm:t>
    </dgm:pt>
    <dgm:pt modelId="{9A4EBA85-2548-4B50-9B3E-F3D6960BCCD6}">
      <dgm:prSet phldrT="[Text]"/>
      <dgm:spPr/>
      <dgm:t>
        <a:bodyPr/>
        <a:lstStyle/>
        <a:p>
          <a:r>
            <a:rPr lang="en-US" dirty="0" smtClean="0"/>
            <a:t>Learned Models</a:t>
          </a:r>
          <a:endParaRPr lang="en-US" dirty="0"/>
        </a:p>
      </dgm:t>
    </dgm:pt>
    <dgm:pt modelId="{7991BEF7-3812-44BC-93DA-11082C3E80F5}" type="parTrans" cxnId="{AA63E829-2C1A-433F-BF3C-8DC8AC21F671}">
      <dgm:prSet/>
      <dgm:spPr/>
      <dgm:t>
        <a:bodyPr/>
        <a:lstStyle/>
        <a:p>
          <a:endParaRPr lang="en-US"/>
        </a:p>
      </dgm:t>
    </dgm:pt>
    <dgm:pt modelId="{F9C55275-666E-4893-88E2-CE478E51EBE6}" type="sibTrans" cxnId="{AA63E829-2C1A-433F-BF3C-8DC8AC21F671}">
      <dgm:prSet/>
      <dgm:spPr/>
      <dgm:t>
        <a:bodyPr/>
        <a:lstStyle/>
        <a:p>
          <a:endParaRPr lang="en-US"/>
        </a:p>
      </dgm:t>
    </dgm:pt>
    <dgm:pt modelId="{73DE7846-81AE-4F56-B233-5660B8E29F92}">
      <dgm:prSet phldrT="[Text]"/>
      <dgm:spPr/>
      <dgm:t>
        <a:bodyPr/>
        <a:lstStyle/>
        <a:p>
          <a:r>
            <a:rPr lang="en-US" b="0" i="0" dirty="0" smtClean="0"/>
            <a:t>These models are obtained through the process of training. </a:t>
          </a:r>
          <a:endParaRPr lang="en-US" dirty="0"/>
        </a:p>
      </dgm:t>
    </dgm:pt>
    <dgm:pt modelId="{8FF87565-CE04-4764-A78B-F6CFFBBEA256}" type="parTrans" cxnId="{26CD8647-ED94-44E9-A747-EDA11475CAA4}">
      <dgm:prSet/>
      <dgm:spPr/>
      <dgm:t>
        <a:bodyPr/>
        <a:lstStyle/>
        <a:p>
          <a:endParaRPr lang="en-US"/>
        </a:p>
      </dgm:t>
    </dgm:pt>
    <dgm:pt modelId="{4EC951A7-8D2A-4F15-92FC-04BE1DF1D594}" type="sibTrans" cxnId="{26CD8647-ED94-44E9-A747-EDA11475CAA4}">
      <dgm:prSet/>
      <dgm:spPr/>
      <dgm:t>
        <a:bodyPr/>
        <a:lstStyle/>
        <a:p>
          <a:endParaRPr lang="en-US"/>
        </a:p>
      </dgm:t>
    </dgm:pt>
    <dgm:pt modelId="{945ACF06-D667-4D1F-A0AB-94F856BD4780}">
      <dgm:prSet phldrT="[Text]"/>
      <dgm:spPr/>
      <dgm:t>
        <a:bodyPr/>
        <a:lstStyle/>
        <a:p>
          <a:r>
            <a:rPr lang="en-US" b="0" i="0" dirty="0" smtClean="0"/>
            <a:t>During training, the machines look at many examples of inputs and outputs to arrive at the equation. </a:t>
          </a:r>
          <a:endParaRPr lang="en-US" dirty="0"/>
        </a:p>
      </dgm:t>
    </dgm:pt>
    <dgm:pt modelId="{D4C8D5D7-583C-434F-B16E-8C4CA67C2EB4}" type="parTrans" cxnId="{8633887D-B978-4A02-8B8E-6A36D43A15EE}">
      <dgm:prSet/>
      <dgm:spPr/>
      <dgm:t>
        <a:bodyPr/>
        <a:lstStyle/>
        <a:p>
          <a:endParaRPr lang="en-US"/>
        </a:p>
      </dgm:t>
    </dgm:pt>
    <dgm:pt modelId="{13A1BF00-289B-465E-9C16-26119C05FAFA}" type="sibTrans" cxnId="{8633887D-B978-4A02-8B8E-6A36D43A15EE}">
      <dgm:prSet/>
      <dgm:spPr/>
      <dgm:t>
        <a:bodyPr/>
        <a:lstStyle/>
        <a:p>
          <a:endParaRPr lang="en-US"/>
        </a:p>
      </dgm:t>
    </dgm:pt>
    <dgm:pt modelId="{49DA9C39-2918-496F-9613-0157835C1D82}">
      <dgm:prSet phldrT="[Text]"/>
      <dgm:spPr/>
      <dgm:t>
        <a:bodyPr/>
        <a:lstStyle/>
        <a:p>
          <a:r>
            <a:rPr lang="en-US" b="0" i="0" dirty="0" smtClean="0"/>
            <a:t>These learned models are usually complex and accurate, with thousands of parameters. </a:t>
          </a:r>
          <a:endParaRPr lang="en-US" dirty="0"/>
        </a:p>
      </dgm:t>
    </dgm:pt>
    <dgm:pt modelId="{706CBB5C-28C6-43CC-9951-7045A3C6A0F1}" type="parTrans" cxnId="{92025E57-F650-4548-BF3A-1D3E9396684F}">
      <dgm:prSet/>
      <dgm:spPr/>
      <dgm:t>
        <a:bodyPr/>
        <a:lstStyle/>
        <a:p>
          <a:endParaRPr lang="en-US"/>
        </a:p>
      </dgm:t>
    </dgm:pt>
    <dgm:pt modelId="{B1E1FFF5-E9EB-4766-AC6B-CBBAF17EFB2F}" type="sibTrans" cxnId="{92025E57-F650-4548-BF3A-1D3E9396684F}">
      <dgm:prSet/>
      <dgm:spPr/>
      <dgm:t>
        <a:bodyPr/>
        <a:lstStyle/>
        <a:p>
          <a:endParaRPr lang="en-US"/>
        </a:p>
      </dgm:t>
    </dgm:pt>
    <dgm:pt modelId="{CC5748D3-4AB3-474B-BF01-5213BA15154D}">
      <dgm:prSet phldrT="[Text]"/>
      <dgm:spPr/>
      <dgm:t>
        <a:bodyPr/>
        <a:lstStyle/>
        <a:p>
          <a:r>
            <a:rPr lang="en-US" b="0" i="0" dirty="0" smtClean="0"/>
            <a:t>This gives rise to a very complex mathematical equation that governs the data</a:t>
          </a:r>
          <a:endParaRPr lang="en-US" dirty="0"/>
        </a:p>
      </dgm:t>
    </dgm:pt>
    <dgm:pt modelId="{A9B9513E-3D12-4D63-B2E5-F39823851C73}" type="parTrans" cxnId="{5F07BEFB-63C3-4F28-B388-FFFC003D3E77}">
      <dgm:prSet/>
      <dgm:spPr/>
      <dgm:t>
        <a:bodyPr/>
        <a:lstStyle/>
        <a:p>
          <a:endParaRPr lang="en-US"/>
        </a:p>
      </dgm:t>
    </dgm:pt>
    <dgm:pt modelId="{05ADF639-A040-4D79-BFA0-9DD621D7B677}" type="sibTrans" cxnId="{5F07BEFB-63C3-4F28-B388-FFFC003D3E77}">
      <dgm:prSet/>
      <dgm:spPr/>
      <dgm:t>
        <a:bodyPr/>
        <a:lstStyle/>
        <a:p>
          <a:endParaRPr lang="en-US"/>
        </a:p>
      </dgm:t>
    </dgm:pt>
    <dgm:pt modelId="{12333E16-5DE4-4DFF-B0A5-4173AD188341}" type="pres">
      <dgm:prSet presAssocID="{9A9394CB-AF8D-4E0B-BB99-7A2643E38798}" presName="linear" presStyleCnt="0">
        <dgm:presLayoutVars>
          <dgm:dir/>
          <dgm:resizeHandles val="exact"/>
        </dgm:presLayoutVars>
      </dgm:prSet>
      <dgm:spPr/>
    </dgm:pt>
    <dgm:pt modelId="{92F5B54F-8CEF-4F8D-B2DA-B6DC2FA8D561}" type="pres">
      <dgm:prSet presAssocID="{F25AA83E-5CA8-4819-99C8-618D313190D2}" presName="comp" presStyleCnt="0"/>
      <dgm:spPr/>
    </dgm:pt>
    <dgm:pt modelId="{91790B8A-C433-4F02-886C-B1D7A36093A5}" type="pres">
      <dgm:prSet presAssocID="{F25AA83E-5CA8-4819-99C8-618D313190D2}" presName="box" presStyleLbl="node1" presStyleIdx="0" presStyleCnt="2"/>
      <dgm:spPr/>
      <dgm:t>
        <a:bodyPr/>
        <a:lstStyle/>
        <a:p>
          <a:endParaRPr lang="en-US"/>
        </a:p>
      </dgm:t>
    </dgm:pt>
    <dgm:pt modelId="{360768FC-4C16-4376-BD7D-506218B3EC5B}" type="pres">
      <dgm:prSet presAssocID="{F25AA83E-5CA8-4819-99C8-618D313190D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FF4A7C2B-78F1-4A9A-87E8-1C8181D80DEA}" type="pres">
      <dgm:prSet presAssocID="{F25AA83E-5CA8-4819-99C8-618D313190D2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87C5B-05C2-46FB-B24E-3A8BA6568459}" type="pres">
      <dgm:prSet presAssocID="{978DE836-3D87-4074-8DE7-5D9630A4E065}" presName="spacer" presStyleCnt="0"/>
      <dgm:spPr/>
    </dgm:pt>
    <dgm:pt modelId="{36F62DC0-4735-4F0F-B9CF-8299F892E664}" type="pres">
      <dgm:prSet presAssocID="{9A4EBA85-2548-4B50-9B3E-F3D6960BCCD6}" presName="comp" presStyleCnt="0"/>
      <dgm:spPr/>
    </dgm:pt>
    <dgm:pt modelId="{BD4EA250-EC83-4720-9FAA-DA0DEF6A7949}" type="pres">
      <dgm:prSet presAssocID="{9A4EBA85-2548-4B50-9B3E-F3D6960BCCD6}" presName="box" presStyleLbl="node1" presStyleIdx="1" presStyleCnt="2"/>
      <dgm:spPr/>
      <dgm:t>
        <a:bodyPr/>
        <a:lstStyle/>
        <a:p>
          <a:endParaRPr lang="en-US"/>
        </a:p>
      </dgm:t>
    </dgm:pt>
    <dgm:pt modelId="{9C334F09-EF74-4538-B0EF-FAD48042D7A5}" type="pres">
      <dgm:prSet presAssocID="{9A4EBA85-2548-4B50-9B3E-F3D6960BCCD6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B32B7AF5-C086-4A9E-9675-430B1BA5ACDD}" type="pres">
      <dgm:prSet presAssocID="{9A4EBA85-2548-4B50-9B3E-F3D6960BCCD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33DABE-754A-46CD-A9F1-F0A7FF4FB84D}" type="presOf" srcId="{73DE7846-81AE-4F56-B233-5660B8E29F92}" destId="{BD4EA250-EC83-4720-9FAA-DA0DEF6A7949}" srcOrd="0" destOrd="1" presId="urn:microsoft.com/office/officeart/2005/8/layout/vList4"/>
    <dgm:cxn modelId="{B503D4F5-5C92-4251-9F94-A628D12DEF04}" type="presOf" srcId="{50C3C656-8FDE-46BC-BE73-A91E90E551FF}" destId="{FF4A7C2B-78F1-4A9A-87E8-1C8181D80DEA}" srcOrd="1" destOrd="2" presId="urn:microsoft.com/office/officeart/2005/8/layout/vList4"/>
    <dgm:cxn modelId="{2D5CB9F4-0276-43F4-90EB-999D8C9C531D}" type="presOf" srcId="{0D5D18DB-F49D-4A7F-9DD5-0503E6002420}" destId="{FF4A7C2B-78F1-4A9A-87E8-1C8181D80DEA}" srcOrd="1" destOrd="1" presId="urn:microsoft.com/office/officeart/2005/8/layout/vList4"/>
    <dgm:cxn modelId="{972A0F57-A9F2-4469-A683-EFAA1478932B}" type="presOf" srcId="{CC5748D3-4AB3-474B-BF01-5213BA15154D}" destId="{BD4EA250-EC83-4720-9FAA-DA0DEF6A7949}" srcOrd="0" destOrd="4" presId="urn:microsoft.com/office/officeart/2005/8/layout/vList4"/>
    <dgm:cxn modelId="{26CD8647-ED94-44E9-A747-EDA11475CAA4}" srcId="{9A4EBA85-2548-4B50-9B3E-F3D6960BCCD6}" destId="{73DE7846-81AE-4F56-B233-5660B8E29F92}" srcOrd="0" destOrd="0" parTransId="{8FF87565-CE04-4764-A78B-F6CFFBBEA256}" sibTransId="{4EC951A7-8D2A-4F15-92FC-04BE1DF1D594}"/>
    <dgm:cxn modelId="{B7CF0874-7F35-45C6-ACAD-D3CC4AFFB2C7}" type="presOf" srcId="{945ACF06-D667-4D1F-A0AB-94F856BD4780}" destId="{B32B7AF5-C086-4A9E-9675-430B1BA5ACDD}" srcOrd="1" destOrd="2" presId="urn:microsoft.com/office/officeart/2005/8/layout/vList4"/>
    <dgm:cxn modelId="{AA63E829-2C1A-433F-BF3C-8DC8AC21F671}" srcId="{9A9394CB-AF8D-4E0B-BB99-7A2643E38798}" destId="{9A4EBA85-2548-4B50-9B3E-F3D6960BCCD6}" srcOrd="1" destOrd="0" parTransId="{7991BEF7-3812-44BC-93DA-11082C3E80F5}" sibTransId="{F9C55275-666E-4893-88E2-CE478E51EBE6}"/>
    <dgm:cxn modelId="{4BA080A7-B55C-4A0B-9ACD-8686D24BA7F6}" type="presOf" srcId="{73DE7846-81AE-4F56-B233-5660B8E29F92}" destId="{B32B7AF5-C086-4A9E-9675-430B1BA5ACDD}" srcOrd="1" destOrd="1" presId="urn:microsoft.com/office/officeart/2005/8/layout/vList4"/>
    <dgm:cxn modelId="{B4DDB585-2ABF-4651-9B96-E28D166F12BD}" type="presOf" srcId="{F25AA83E-5CA8-4819-99C8-618D313190D2}" destId="{FF4A7C2B-78F1-4A9A-87E8-1C8181D80DEA}" srcOrd="1" destOrd="0" presId="urn:microsoft.com/office/officeart/2005/8/layout/vList4"/>
    <dgm:cxn modelId="{EA50A6BD-CC4A-4847-B168-A54083E3DD94}" type="presOf" srcId="{0D5D18DB-F49D-4A7F-9DD5-0503E6002420}" destId="{91790B8A-C433-4F02-886C-B1D7A36093A5}" srcOrd="0" destOrd="1" presId="urn:microsoft.com/office/officeart/2005/8/layout/vList4"/>
    <dgm:cxn modelId="{C5C5691B-C6DE-4FB6-8EC3-8AF1AFCE3226}" srcId="{9A9394CB-AF8D-4E0B-BB99-7A2643E38798}" destId="{F25AA83E-5CA8-4819-99C8-618D313190D2}" srcOrd="0" destOrd="0" parTransId="{51AB26CE-FDEF-46FE-91D2-DB989BE983A7}" sibTransId="{978DE836-3D87-4074-8DE7-5D9630A4E065}"/>
    <dgm:cxn modelId="{BDDCB19E-D88E-4047-B7A2-5E4921F0173E}" type="presOf" srcId="{CC5748D3-4AB3-474B-BF01-5213BA15154D}" destId="{B32B7AF5-C086-4A9E-9675-430B1BA5ACDD}" srcOrd="1" destOrd="4" presId="urn:microsoft.com/office/officeart/2005/8/layout/vList4"/>
    <dgm:cxn modelId="{2FABD969-388E-4458-8BE9-2A5C0BD8C8E3}" type="presOf" srcId="{49DA9C39-2918-496F-9613-0157835C1D82}" destId="{B32B7AF5-C086-4A9E-9675-430B1BA5ACDD}" srcOrd="1" destOrd="3" presId="urn:microsoft.com/office/officeart/2005/8/layout/vList4"/>
    <dgm:cxn modelId="{9C479AAE-A214-4566-B8DC-F6E3309E46E1}" type="presOf" srcId="{F25AA83E-5CA8-4819-99C8-618D313190D2}" destId="{91790B8A-C433-4F02-886C-B1D7A36093A5}" srcOrd="0" destOrd="0" presId="urn:microsoft.com/office/officeart/2005/8/layout/vList4"/>
    <dgm:cxn modelId="{A7BC2F60-9BFA-4DC6-8816-2590708D8238}" type="presOf" srcId="{50C3C656-8FDE-46BC-BE73-A91E90E551FF}" destId="{91790B8A-C433-4F02-886C-B1D7A36093A5}" srcOrd="0" destOrd="2" presId="urn:microsoft.com/office/officeart/2005/8/layout/vList4"/>
    <dgm:cxn modelId="{D57E7592-0989-4E5F-857A-CE5CFE5FF611}" srcId="{F25AA83E-5CA8-4819-99C8-618D313190D2}" destId="{50C3C656-8FDE-46BC-BE73-A91E90E551FF}" srcOrd="1" destOrd="0" parTransId="{6D1F6CED-414B-423E-B95B-225BC1ACB766}" sibTransId="{F3117BF3-4724-448B-9FDF-CCEF5E76376C}"/>
    <dgm:cxn modelId="{0431F63C-AC94-4018-95F7-47E45BC74EC6}" type="presOf" srcId="{49DA9C39-2918-496F-9613-0157835C1D82}" destId="{BD4EA250-EC83-4720-9FAA-DA0DEF6A7949}" srcOrd="0" destOrd="3" presId="urn:microsoft.com/office/officeart/2005/8/layout/vList4"/>
    <dgm:cxn modelId="{92025E57-F650-4548-BF3A-1D3E9396684F}" srcId="{9A4EBA85-2548-4B50-9B3E-F3D6960BCCD6}" destId="{49DA9C39-2918-496F-9613-0157835C1D82}" srcOrd="2" destOrd="0" parTransId="{706CBB5C-28C6-43CC-9951-7045A3C6A0F1}" sibTransId="{B1E1FFF5-E9EB-4766-AC6B-CBBAF17EFB2F}"/>
    <dgm:cxn modelId="{CBECE5DD-6AF9-4514-BD25-815373510EE7}" type="presOf" srcId="{9A9394CB-AF8D-4E0B-BB99-7A2643E38798}" destId="{12333E16-5DE4-4DFF-B0A5-4173AD188341}" srcOrd="0" destOrd="0" presId="urn:microsoft.com/office/officeart/2005/8/layout/vList4"/>
    <dgm:cxn modelId="{FCBBF21C-C160-45A7-AAE6-E5050C5FF9F3}" type="presOf" srcId="{945ACF06-D667-4D1F-A0AB-94F856BD4780}" destId="{BD4EA250-EC83-4720-9FAA-DA0DEF6A7949}" srcOrd="0" destOrd="2" presId="urn:microsoft.com/office/officeart/2005/8/layout/vList4"/>
    <dgm:cxn modelId="{5F07BEFB-63C3-4F28-B388-FFFC003D3E77}" srcId="{9A4EBA85-2548-4B50-9B3E-F3D6960BCCD6}" destId="{CC5748D3-4AB3-474B-BF01-5213BA15154D}" srcOrd="3" destOrd="0" parTransId="{A9B9513E-3D12-4D63-B2E5-F39823851C73}" sibTransId="{05ADF639-A040-4D79-BFA0-9DD621D7B677}"/>
    <dgm:cxn modelId="{EAB9CC2A-7D42-4EB6-A7F2-CB3CFDFDED97}" srcId="{F25AA83E-5CA8-4819-99C8-618D313190D2}" destId="{0D5D18DB-F49D-4A7F-9DD5-0503E6002420}" srcOrd="0" destOrd="0" parTransId="{BFE5308D-EC09-4133-A942-A698026CB1AE}" sibTransId="{D7ECCF97-7C74-4722-9E5D-86F010A5E385}"/>
    <dgm:cxn modelId="{48F50985-6776-4A4B-8893-2FF27DBBB4B0}" type="presOf" srcId="{9A4EBA85-2548-4B50-9B3E-F3D6960BCCD6}" destId="{BD4EA250-EC83-4720-9FAA-DA0DEF6A7949}" srcOrd="0" destOrd="0" presId="urn:microsoft.com/office/officeart/2005/8/layout/vList4"/>
    <dgm:cxn modelId="{DA1EB40D-8625-4E6B-8B86-DD07D8EF6508}" type="presOf" srcId="{9A4EBA85-2548-4B50-9B3E-F3D6960BCCD6}" destId="{B32B7AF5-C086-4A9E-9675-430B1BA5ACDD}" srcOrd="1" destOrd="0" presId="urn:microsoft.com/office/officeart/2005/8/layout/vList4"/>
    <dgm:cxn modelId="{8633887D-B978-4A02-8B8E-6A36D43A15EE}" srcId="{9A4EBA85-2548-4B50-9B3E-F3D6960BCCD6}" destId="{945ACF06-D667-4D1F-A0AB-94F856BD4780}" srcOrd="1" destOrd="0" parTransId="{D4C8D5D7-583C-434F-B16E-8C4CA67C2EB4}" sibTransId="{13A1BF00-289B-465E-9C16-26119C05FAFA}"/>
    <dgm:cxn modelId="{11E6F2B5-82DF-42DE-93E0-41FB118FE189}" type="presParOf" srcId="{12333E16-5DE4-4DFF-B0A5-4173AD188341}" destId="{92F5B54F-8CEF-4F8D-B2DA-B6DC2FA8D561}" srcOrd="0" destOrd="0" presId="urn:microsoft.com/office/officeart/2005/8/layout/vList4"/>
    <dgm:cxn modelId="{57EE93A0-38C5-4D9E-9012-1B1C19BAB5EB}" type="presParOf" srcId="{92F5B54F-8CEF-4F8D-B2DA-B6DC2FA8D561}" destId="{91790B8A-C433-4F02-886C-B1D7A36093A5}" srcOrd="0" destOrd="0" presId="urn:microsoft.com/office/officeart/2005/8/layout/vList4"/>
    <dgm:cxn modelId="{3FB3C84F-820C-4E5C-8E48-D28D7B868CC7}" type="presParOf" srcId="{92F5B54F-8CEF-4F8D-B2DA-B6DC2FA8D561}" destId="{360768FC-4C16-4376-BD7D-506218B3EC5B}" srcOrd="1" destOrd="0" presId="urn:microsoft.com/office/officeart/2005/8/layout/vList4"/>
    <dgm:cxn modelId="{F13A9EF6-06A7-4C15-9933-ED329D8B002D}" type="presParOf" srcId="{92F5B54F-8CEF-4F8D-B2DA-B6DC2FA8D561}" destId="{FF4A7C2B-78F1-4A9A-87E8-1C8181D80DEA}" srcOrd="2" destOrd="0" presId="urn:microsoft.com/office/officeart/2005/8/layout/vList4"/>
    <dgm:cxn modelId="{2A6B6F4B-65D2-451F-A4B7-329BBE5CA2B3}" type="presParOf" srcId="{12333E16-5DE4-4DFF-B0A5-4173AD188341}" destId="{B9287C5B-05C2-46FB-B24E-3A8BA6568459}" srcOrd="1" destOrd="0" presId="urn:microsoft.com/office/officeart/2005/8/layout/vList4"/>
    <dgm:cxn modelId="{B7B700BA-E0B3-4F58-8A98-3433A1C9DB7A}" type="presParOf" srcId="{12333E16-5DE4-4DFF-B0A5-4173AD188341}" destId="{36F62DC0-4735-4F0F-B9CF-8299F892E664}" srcOrd="2" destOrd="0" presId="urn:microsoft.com/office/officeart/2005/8/layout/vList4"/>
    <dgm:cxn modelId="{001F6D46-A319-4D1A-B4CB-7CB8240857A7}" type="presParOf" srcId="{36F62DC0-4735-4F0F-B9CF-8299F892E664}" destId="{BD4EA250-EC83-4720-9FAA-DA0DEF6A7949}" srcOrd="0" destOrd="0" presId="urn:microsoft.com/office/officeart/2005/8/layout/vList4"/>
    <dgm:cxn modelId="{CAA2F3C1-F4C4-4917-855A-0CBD6FF6DBB9}" type="presParOf" srcId="{36F62DC0-4735-4F0F-B9CF-8299F892E664}" destId="{9C334F09-EF74-4538-B0EF-FAD48042D7A5}" srcOrd="1" destOrd="0" presId="urn:microsoft.com/office/officeart/2005/8/layout/vList4"/>
    <dgm:cxn modelId="{7D3FE548-2BBB-4F67-AE53-5716A4008D49}" type="presParOf" srcId="{36F62DC0-4735-4F0F-B9CF-8299F892E664}" destId="{B32B7AF5-C086-4A9E-9675-430B1BA5ACD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519" y="1305401"/>
          <a:ext cx="185683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What is AI?</a:t>
          </a:r>
        </a:p>
      </dsp:txBody>
      <dsp:txXfrm>
        <a:off x="86485" y="1390367"/>
        <a:ext cx="1686899" cy="1570603"/>
      </dsp:txXfrm>
    </dsp:sp>
    <dsp:sp modelId="{2BC15CC0-AAFC-4719-8E3B-40296FCEF49B}">
      <dsp:nvSpPr>
        <dsp:cNvPr id="0" name=""/>
        <dsp:cNvSpPr/>
      </dsp:nvSpPr>
      <dsp:spPr>
        <a:xfrm>
          <a:off x="2010462" y="1305401"/>
          <a:ext cx="185683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AI Today</a:t>
          </a:r>
        </a:p>
      </dsp:txBody>
      <dsp:txXfrm>
        <a:off x="2095428" y="1390367"/>
        <a:ext cx="1686899" cy="1570603"/>
      </dsp:txXfrm>
    </dsp:sp>
    <dsp:sp modelId="{C5A55553-AD55-4355-A9E3-B8CDBC111738}">
      <dsp:nvSpPr>
        <dsp:cNvPr id="0" name=""/>
        <dsp:cNvSpPr/>
      </dsp:nvSpPr>
      <dsp:spPr>
        <a:xfrm>
          <a:off x="4019405" y="1305401"/>
          <a:ext cx="185683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History of AI</a:t>
          </a:r>
        </a:p>
      </dsp:txBody>
      <dsp:txXfrm>
        <a:off x="4104371" y="1390367"/>
        <a:ext cx="1686899" cy="1570603"/>
      </dsp:txXfrm>
    </dsp:sp>
    <dsp:sp modelId="{BE356410-091D-44E7-B330-396FD803FEFB}">
      <dsp:nvSpPr>
        <dsp:cNvPr id="0" name=""/>
        <dsp:cNvSpPr/>
      </dsp:nvSpPr>
      <dsp:spPr>
        <a:xfrm>
          <a:off x="6028349" y="1305401"/>
          <a:ext cx="185683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AI Ethics</a:t>
          </a:r>
        </a:p>
      </dsp:txBody>
      <dsp:txXfrm>
        <a:off x="6113315" y="1390367"/>
        <a:ext cx="1686899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7929-120B-4D38-BAB5-C77A3FB1B455}">
      <dsp:nvSpPr>
        <dsp:cNvPr id="0" name=""/>
        <dsp:cNvSpPr/>
      </dsp:nvSpPr>
      <dsp:spPr>
        <a:xfrm>
          <a:off x="2145" y="1158727"/>
          <a:ext cx="2153068" cy="86122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thinks like a human?</a:t>
          </a:r>
        </a:p>
      </dsp:txBody>
      <dsp:txXfrm>
        <a:off x="2145" y="1158727"/>
        <a:ext cx="1937761" cy="861227"/>
      </dsp:txXfrm>
    </dsp:sp>
    <dsp:sp modelId="{A9988F8E-0ACF-466E-A18D-E5265F14FE83}">
      <dsp:nvSpPr>
        <dsp:cNvPr id="0" name=""/>
        <dsp:cNvSpPr/>
      </dsp:nvSpPr>
      <dsp:spPr>
        <a:xfrm>
          <a:off x="1724600" y="1158727"/>
          <a:ext cx="2153068" cy="86122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acts like a human?</a:t>
          </a:r>
        </a:p>
      </dsp:txBody>
      <dsp:txXfrm>
        <a:off x="2155214" y="1158727"/>
        <a:ext cx="1291841" cy="861227"/>
      </dsp:txXfrm>
    </dsp:sp>
    <dsp:sp modelId="{326E012E-22BA-446A-ADFA-F00CC81B0D82}">
      <dsp:nvSpPr>
        <dsp:cNvPr id="0" name=""/>
        <dsp:cNvSpPr/>
      </dsp:nvSpPr>
      <dsp:spPr>
        <a:xfrm>
          <a:off x="3447055" y="1158727"/>
          <a:ext cx="2153068" cy="86122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thinks rationally?</a:t>
          </a:r>
        </a:p>
      </dsp:txBody>
      <dsp:txXfrm>
        <a:off x="3877669" y="1158727"/>
        <a:ext cx="1291841" cy="861227"/>
      </dsp:txXfrm>
    </dsp:sp>
    <dsp:sp modelId="{1A71F7A9-8E72-4564-B1A5-8E1B94E53444}">
      <dsp:nvSpPr>
        <dsp:cNvPr id="0" name=""/>
        <dsp:cNvSpPr/>
      </dsp:nvSpPr>
      <dsp:spPr>
        <a:xfrm>
          <a:off x="5169510" y="1158727"/>
          <a:ext cx="2153068" cy="86122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acts rationally?</a:t>
          </a:r>
        </a:p>
      </dsp:txBody>
      <dsp:txXfrm>
        <a:off x="5600124" y="1158727"/>
        <a:ext cx="1291841" cy="861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C0C06-5658-4745-A5E1-31C44A7ACE88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Smart Systems</a:t>
          </a:r>
          <a:endParaRPr lang="en-US" sz="2400" kern="1200" dirty="0"/>
        </a:p>
      </dsp:txBody>
      <dsp:txXfrm>
        <a:off x="916483" y="1984"/>
        <a:ext cx="2030015" cy="1218009"/>
      </dsp:txXfrm>
    </dsp:sp>
    <dsp:sp modelId="{F9693240-B361-453D-82BA-784A38F67061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Working of Human Brain</a:t>
          </a:r>
          <a:endParaRPr lang="en-US" sz="2400" kern="1200" dirty="0"/>
        </a:p>
      </dsp:txBody>
      <dsp:txXfrm>
        <a:off x="3149500" y="1984"/>
        <a:ext cx="2030015" cy="1218009"/>
      </dsp:txXfrm>
    </dsp:sp>
    <dsp:sp modelId="{D7D1008F-2A2D-4290-A537-434C65C56811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Expert Machines</a:t>
          </a:r>
          <a:endParaRPr lang="en-US" sz="2400" kern="1200" dirty="0"/>
        </a:p>
      </dsp:txBody>
      <dsp:txXfrm>
        <a:off x="916483" y="1422995"/>
        <a:ext cx="2030015" cy="1218009"/>
      </dsp:txXfrm>
    </dsp:sp>
    <dsp:sp modelId="{EA316C82-CFB5-4220-84FA-7FC70A734F05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Assist Humans</a:t>
          </a:r>
          <a:endParaRPr lang="en-US" sz="2400" kern="1200" dirty="0"/>
        </a:p>
      </dsp:txBody>
      <dsp:txXfrm>
        <a:off x="3149500" y="1422995"/>
        <a:ext cx="2030015" cy="1218009"/>
      </dsp:txXfrm>
    </dsp:sp>
    <dsp:sp modelId="{F4326556-16EE-416C-B935-3FCBAFFB3CDB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Work Autonomously</a:t>
          </a:r>
          <a:endParaRPr lang="en-US" sz="2400" kern="1200" dirty="0"/>
        </a:p>
      </dsp:txBody>
      <dsp:txXfrm>
        <a:off x="2032992" y="2844006"/>
        <a:ext cx="2030015" cy="1218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90B8A-C433-4F02-886C-B1D7A36093A5}">
      <dsp:nvSpPr>
        <dsp:cNvPr id="0" name=""/>
        <dsp:cNvSpPr/>
      </dsp:nvSpPr>
      <dsp:spPr>
        <a:xfrm>
          <a:off x="0" y="0"/>
          <a:ext cx="7886700" cy="24668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Analytical Models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These models were derived using a mathematical formulation (Algorithm)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it was based on human judgment. Hence these models were simplistic and inaccurate with just a few parameters</a:t>
          </a:r>
          <a:endParaRPr lang="en-US" sz="1700" kern="1200" dirty="0"/>
        </a:p>
      </dsp:txBody>
      <dsp:txXfrm>
        <a:off x="1824022" y="0"/>
        <a:ext cx="6062677" cy="2466826"/>
      </dsp:txXfrm>
    </dsp:sp>
    <dsp:sp modelId="{360768FC-4C16-4376-BD7D-506218B3EC5B}">
      <dsp:nvSpPr>
        <dsp:cNvPr id="0" name=""/>
        <dsp:cNvSpPr/>
      </dsp:nvSpPr>
      <dsp:spPr>
        <a:xfrm>
          <a:off x="246682" y="246682"/>
          <a:ext cx="1577340" cy="19734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4EA250-EC83-4720-9FAA-DA0DEF6A7949}">
      <dsp:nvSpPr>
        <dsp:cNvPr id="0" name=""/>
        <dsp:cNvSpPr/>
      </dsp:nvSpPr>
      <dsp:spPr>
        <a:xfrm>
          <a:off x="0" y="2713508"/>
          <a:ext cx="7886700" cy="246682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Learned Models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These models are obtained through the process of training.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During training, the machines look at many examples of inputs and outputs to arrive at the equation.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These learned models are usually complex and accurate, with thousands of parameters.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i="0" kern="1200" dirty="0" smtClean="0"/>
            <a:t>This gives rise to a very complex mathematical equation that governs the data</a:t>
          </a:r>
          <a:endParaRPr lang="en-US" sz="1700" kern="1200" dirty="0"/>
        </a:p>
      </dsp:txBody>
      <dsp:txXfrm>
        <a:off x="1824022" y="2713508"/>
        <a:ext cx="6062677" cy="2466826"/>
      </dsp:txXfrm>
    </dsp:sp>
    <dsp:sp modelId="{9C334F09-EF74-4538-B0EF-FAD48042D7A5}">
      <dsp:nvSpPr>
        <dsp:cNvPr id="0" name=""/>
        <dsp:cNvSpPr/>
      </dsp:nvSpPr>
      <dsp:spPr>
        <a:xfrm>
          <a:off x="246682" y="2960191"/>
          <a:ext cx="1577340" cy="19734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 xmlns="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78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32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9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4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2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20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9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21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36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22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483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9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 educated guess on what approach we should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take to solve a problem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7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14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29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27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0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4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3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0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7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70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8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55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1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mobile/google-mobile-app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www.nytimes.com/interactive/2010/03/09/technology/20100309-translate.html" TargetMode="External"/><Relationship Id="rId4" Type="http://schemas.openxmlformats.org/officeDocument/2006/relationships/hyperlink" Target="http://translate.goog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ileye.com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62/6419/1140" TargetMode="External"/><Relationship Id="rId5" Type="http://schemas.openxmlformats.org/officeDocument/2006/relationships/hyperlink" Target="http://www.sciencemag.org/cgi/content/full/317/5844/1518" TargetMode="External"/><Relationship Id="rId4" Type="http://schemas.openxmlformats.org/officeDocument/2006/relationships/hyperlink" Target="http://www.nytimes.com/library/cyber/week/1210math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I_effec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inese_ro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55">
            <a:extLst>
              <a:ext uri="{FF2B5EF4-FFF2-40B4-BE49-F238E27FC236}">
                <a16:creationId xmlns:a16="http://schemas.microsoft.com/office/drawing/2014/main" xmlns="" id="{EB2128C9-F999-4E12-BA9C-92A4D2361B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28658" y="556994"/>
            <a:ext cx="3601680" cy="3908249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5/7320 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sz="3800" dirty="0"/>
              <a:t/>
            </a:r>
            <a:br>
              <a:rPr lang="en-US" sz="3800" dirty="0"/>
            </a:br>
            <a:r>
              <a:rPr lang="en-US" sz="3800" dirty="0"/>
              <a:t/>
            </a:r>
            <a:br>
              <a:rPr lang="en-US" sz="3800" dirty="0"/>
            </a:br>
            <a:r>
              <a:rPr lang="en-US" sz="3800" dirty="0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8" y="4618416"/>
            <a:ext cx="3601680" cy="15038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Slides by Michael Hahsler</a:t>
            </a:r>
            <a:br>
              <a:rPr lang="en-US" dirty="0"/>
            </a:br>
            <a:r>
              <a:rPr lang="en-US" sz="1600" dirty="0"/>
              <a:t>based on slides by Svetlana </a:t>
            </a:r>
            <a:r>
              <a:rPr lang="en-US" sz="1600" dirty="0" err="1"/>
              <a:t>Lazepnik</a:t>
            </a:r>
            <a:r>
              <a:rPr lang="en-US" sz="1600" dirty="0"/>
              <a:t> with figures from the AIMA textbook. </a:t>
            </a:r>
            <a:r>
              <a:rPr lang="en-US" dirty="0"/>
              <a:t>	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3058" r="19348" b="2"/>
          <a:stretch/>
        </p:blipFill>
        <p:spPr bwMode="auto">
          <a:xfrm>
            <a:off x="4492184" y="10"/>
            <a:ext cx="2263140" cy="222797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13296" r="20211" b="-6"/>
          <a:stretch/>
        </p:blipFill>
        <p:spPr bwMode="auto">
          <a:xfrm>
            <a:off x="4492184" y="2416031"/>
            <a:ext cx="2263140" cy="2033768"/>
          </a:xfrm>
          <a:prstGeom prst="rect">
            <a:avLst/>
          </a:prstGeom>
          <a:noFill/>
        </p:spPr>
      </p:pic>
      <p:pic>
        <p:nvPicPr>
          <p:cNvPr id="205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28379" r="16474" b="4"/>
          <a:stretch/>
        </p:blipFill>
        <p:spPr bwMode="auto">
          <a:xfrm>
            <a:off x="6880860" y="-2"/>
            <a:ext cx="2263140" cy="3908250"/>
          </a:xfrm>
          <a:prstGeom prst="rect">
            <a:avLst/>
          </a:prstGeom>
          <a:noFill/>
        </p:spPr>
      </p:pic>
      <p:pic>
        <p:nvPicPr>
          <p:cNvPr id="2054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t="442" b="20374"/>
          <a:stretch/>
        </p:blipFill>
        <p:spPr bwMode="auto">
          <a:xfrm>
            <a:off x="4492184" y="4629236"/>
            <a:ext cx="2263140" cy="2228765"/>
          </a:xfrm>
          <a:prstGeom prst="rect">
            <a:avLst/>
          </a:prstGeom>
          <a:noFill/>
        </p:spPr>
      </p:pic>
      <p:pic>
        <p:nvPicPr>
          <p:cNvPr id="2052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11420" r="-2" b="6369"/>
          <a:stretch/>
        </p:blipFill>
        <p:spPr bwMode="auto">
          <a:xfrm>
            <a:off x="6880860" y="4070705"/>
            <a:ext cx="2263140" cy="2787295"/>
          </a:xfrm>
          <a:prstGeom prst="rect">
            <a:avLst/>
          </a:prstGeom>
          <a:noFill/>
        </p:spPr>
      </p:pic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xmlns="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8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0202BD-23F9-4699-B3FD-8AC22A4625BF}"/>
              </a:ext>
            </a:extLst>
          </p:cNvPr>
          <p:cNvSpPr txBox="1"/>
          <p:nvPr/>
        </p:nvSpPr>
        <p:spPr>
          <a:xfrm>
            <a:off x="1219200" y="632460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20186"/>
            <a:ext cx="8305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lvl="1"/>
            <a:r>
              <a:rPr lang="en-US" sz="2400" b="1" dirty="0" smtClean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(at least mostly)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5132543"/>
            <a:ext cx="3796835" cy="1632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/>
          <a:lstStyle/>
          <a:p>
            <a:r>
              <a:rPr lang="en-US" b="1" dirty="0"/>
              <a:t>Artificial Intelligence </a:t>
            </a:r>
            <a:r>
              <a:rPr lang="en-US" dirty="0"/>
              <a:t>(</a:t>
            </a:r>
            <a:r>
              <a:rPr lang="en-US" b="1" dirty="0"/>
              <a:t>AI</a:t>
            </a:r>
            <a:r>
              <a:rPr lang="en-US" dirty="0"/>
              <a:t>) is a way to make machines think and behave intelligently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ifferent </a:t>
            </a:r>
            <a:r>
              <a:rPr lang="en-US" dirty="0"/>
              <a:t>researchers </a:t>
            </a:r>
            <a:r>
              <a:rPr lang="en-US" dirty="0" smtClean="0"/>
              <a:t>focus </a:t>
            </a:r>
            <a:r>
              <a:rPr lang="en-US" dirty="0"/>
              <a:t>on different concepts to define </a:t>
            </a:r>
            <a:r>
              <a:rPr lang="en-US" dirty="0" smtClean="0"/>
              <a:t>AI</a:t>
            </a:r>
          </a:p>
          <a:p>
            <a:r>
              <a:rPr lang="en-US" dirty="0"/>
              <a:t>AI is closely related to the study of human brain.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57225" y="4968874"/>
            <a:ext cx="8134350" cy="8382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Researchers believe that AI can be accomplished by understanding how the human brain works. </a:t>
            </a:r>
          </a:p>
        </p:txBody>
      </p:sp>
      <p:pic>
        <p:nvPicPr>
          <p:cNvPr id="1026" name="Picture 2" descr="How To Sel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62" y="1600200"/>
            <a:ext cx="44576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92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351338"/>
          </a:xfrm>
        </p:spPr>
        <p:txBody>
          <a:bodyPr/>
          <a:lstStyle/>
          <a:p>
            <a:r>
              <a:rPr lang="en-US" dirty="0"/>
              <a:t>AI has the ability to impact every aspect of our lives.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field of AI tries to </a:t>
            </a:r>
            <a:r>
              <a:rPr lang="en-US" dirty="0" smtClean="0"/>
              <a:t>understand patterns </a:t>
            </a:r>
            <a:r>
              <a:rPr lang="en-US" dirty="0"/>
              <a:t>and behaviors of entities. 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02636747"/>
              </p:ext>
            </p:extLst>
          </p:nvPr>
        </p:nvGraphicFramePr>
        <p:xfrm>
          <a:off x="15240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03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to Wisdom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6295" y="152400"/>
            <a:ext cx="3353905" cy="6553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447800"/>
            <a:ext cx="4629150" cy="4729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Data </a:t>
            </a:r>
          </a:p>
          <a:p>
            <a:pPr lvl="1"/>
            <a:r>
              <a:rPr lang="en-US" dirty="0" smtClean="0"/>
              <a:t>The raw fact and figures that we give as input to machines</a:t>
            </a:r>
          </a:p>
          <a:p>
            <a:r>
              <a:rPr lang="en-US" b="1" dirty="0" smtClean="0"/>
              <a:t>Information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Processed data that is easy to understand by humans</a:t>
            </a:r>
          </a:p>
          <a:p>
            <a:r>
              <a:rPr lang="en-US" b="1" dirty="0" smtClean="0"/>
              <a:t>Knowledge</a:t>
            </a:r>
          </a:p>
          <a:p>
            <a:pPr lvl="1"/>
            <a:r>
              <a:rPr lang="en-US" dirty="0" smtClean="0"/>
              <a:t>Collection </a:t>
            </a:r>
            <a:r>
              <a:rPr lang="en-US" dirty="0"/>
              <a:t>of information with its associated context.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context is in the form of relationships between information sets collected over time. </a:t>
            </a:r>
            <a:endParaRPr lang="en-US" dirty="0" smtClean="0"/>
          </a:p>
          <a:p>
            <a:pPr lvl="1"/>
            <a:r>
              <a:rPr lang="en-US" dirty="0" smtClean="0"/>
              <a:t>Knowledge </a:t>
            </a:r>
            <a:r>
              <a:rPr lang="en-US" dirty="0"/>
              <a:t>is the outcome of experience working with a pool of information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Understanding</a:t>
            </a:r>
          </a:p>
          <a:p>
            <a:pPr lvl="1"/>
            <a:r>
              <a:rPr lang="en-US" dirty="0" smtClean="0"/>
              <a:t>What knowledge part is related to what other part</a:t>
            </a:r>
          </a:p>
          <a:p>
            <a:r>
              <a:rPr lang="en-US" b="1" dirty="0" smtClean="0"/>
              <a:t>Intelligence Wisdom</a:t>
            </a:r>
          </a:p>
          <a:p>
            <a:pPr lvl="1"/>
            <a:r>
              <a:rPr lang="en-US" dirty="0" smtClean="0"/>
              <a:t>It is </a:t>
            </a:r>
            <a:r>
              <a:rPr lang="en-US" dirty="0"/>
              <a:t>the ability to select the best way to reach the desired outcome based on knowledge. </a:t>
            </a:r>
            <a:endParaRPr lang="en-US" dirty="0" smtClean="0"/>
          </a:p>
          <a:p>
            <a:pPr lvl="1"/>
            <a:r>
              <a:rPr lang="en-US" dirty="0" smtClean="0"/>
              <a:t>Wisdom </a:t>
            </a:r>
            <a:r>
              <a:rPr lang="en-US" dirty="0"/>
              <a:t>is the outcome of experience from or knowledge of earlier attempts to reach a successful outcome.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Connections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pPr lvl="1"/>
            <a:r>
              <a:rPr lang="en-US" dirty="0" smtClean="0"/>
              <a:t>Autonomous cars</a:t>
            </a:r>
          </a:p>
          <a:p>
            <a:pPr lvl="1"/>
            <a:r>
              <a:rPr lang="en-US" dirty="0" smtClean="0"/>
              <a:t>Medical image analysis</a:t>
            </a:r>
          </a:p>
          <a:p>
            <a:pPr lvl="1"/>
            <a:r>
              <a:rPr lang="en-US" dirty="0" smtClean="0"/>
              <a:t>Biological networks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Speech Recognition systems</a:t>
            </a:r>
          </a:p>
          <a:p>
            <a:r>
              <a:rPr lang="en-US" dirty="0" smtClean="0"/>
              <a:t>Expert Systems</a:t>
            </a:r>
          </a:p>
          <a:p>
            <a:r>
              <a:rPr lang="en-US" dirty="0" smtClean="0"/>
              <a:t>Games</a:t>
            </a:r>
          </a:p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5" name="AutoShape 2" descr="IGCSE ICT - Expert Systems | IGCSE I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97" y="4170077"/>
            <a:ext cx="6892603" cy="26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xmlns="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0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714CEF0E-5843-4407-9EDB-BF7B96FA8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xmlns="" id="{6EFFF4A2-EB01-4738-9824-8D9A72A51B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1591056"/>
          </a:xfrm>
        </p:spPr>
        <p:txBody>
          <a:bodyPr anchor="t">
            <a:normAutofit/>
          </a:bodyPr>
          <a:lstStyle/>
          <a:p>
            <a:r>
              <a:rPr lang="en-US" sz="300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06190" y="4535424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>
                <a:hlinkClick r:id="rId5"/>
              </a:rPr>
              <a:t>http://www.research.ibm.com/deepqa/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6"/>
              </a:rPr>
              <a:t>NY Times article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7"/>
              </a:rPr>
              <a:t>Trivia demo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8"/>
              </a:rPr>
              <a:t>YouTube video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9"/>
              </a:rPr>
              <a:t>IBM Watson wins on Jeopardy</a:t>
            </a:r>
            <a:r>
              <a:rPr lang="en-US" sz="130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D4469D90-62FA-49B2-981E-5305361D5A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876777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xmlns="" id="{281E6897-9689-4C48-ADC3-9F41AAE3A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xmlns="" id="{404E145C-C4EA-4DED-B029-22B811FCEB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014" y="643467"/>
            <a:ext cx="6691971" cy="5571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xmlns="" id="{8F7AFB9A-7364-478C-B48B-8523CDD9AE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xmlns="" id="{36678033-86B6-40E6-BE90-78D8ED4E3A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xmlns="" id="{D2542E1A-076E-4A34-BB67-2BF961754E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243584"/>
          </a:xfrm>
        </p:spPr>
        <p:txBody>
          <a:bodyPr>
            <a:normAutofit/>
          </a:bodyPr>
          <a:lstStyle/>
          <a:p>
            <a:r>
              <a:rPr lang="en-US" sz="3000"/>
              <a:t>Natural Language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75C56826-D4E5-42ED-8529-079651CB30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82095FCE-EF05-4443-B97A-85DEE3A5CA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9184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2512611"/>
            <a:ext cx="3624602" cy="366435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600"/>
              <a:t>Speech technologies</a:t>
            </a:r>
          </a:p>
          <a:p>
            <a:pPr lvl="1">
              <a:defRPr/>
            </a:pPr>
            <a:r>
              <a:rPr lang="en-US" sz="1600"/>
              <a:t>Text-to-speech synthesis 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</a:rPr>
              <a:t>Automatic speech recognition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3"/>
              </a:rPr>
              <a:t>Google voice search</a:t>
            </a: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/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600"/>
              <a:t> 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4"/>
              </a:rPr>
              <a:t>translate.google.com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5"/>
              </a:rPr>
              <a:t>Comparison of several translation systems</a:t>
            </a:r>
            <a:endParaRPr lang="en-US" sz="1600">
              <a:ea typeface="+mn-ea"/>
              <a:cs typeface="+mn-cs"/>
            </a:endParaRPr>
          </a:p>
          <a:p>
            <a:pPr>
              <a:defRPr/>
            </a:pPr>
            <a:endParaRPr lang="en-US" sz="1600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88857" y="4148610"/>
            <a:ext cx="3851789" cy="208959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5D43CF-A662-409C-8541-ECBAA2B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58" t="26028" r="37500" b="9729"/>
          <a:stretch/>
        </p:blipFill>
        <p:spPr>
          <a:xfrm>
            <a:off x="4735778" y="619795"/>
            <a:ext cx="4157946" cy="2606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828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xmlns="" id="{A3C210E6-A35A-4F68-8D60-801A019C7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7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1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xmlns="" id="{AC0D06B0-F19C-459E-B221-A34B506FB5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xmlns="" id="{345B26DA-1C6B-4C66-81C9-9C1877FC2D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105406" cy="1325563"/>
          </a:xfrm>
        </p:spPr>
        <p:txBody>
          <a:bodyPr>
            <a:normAutofit/>
          </a:bodyPr>
          <a:lstStyle/>
          <a:p>
            <a:r>
              <a:rPr lang="en-US" sz="2400"/>
              <a:t>Vision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8DE6C44-43F8-4DE4-AB81-66853FFEA0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2409529B-9B56-4F10-BE4D-F934DB89E5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500"/>
              <a:t>OCR, read license plates, handwriting recognition (e.g., mail sorting)</a:t>
            </a:r>
          </a:p>
          <a:p>
            <a:pPr>
              <a:buFontTx/>
              <a:buChar char="•"/>
            </a:pPr>
            <a:r>
              <a:rPr lang="en-US" sz="1500"/>
              <a:t>Face detection/recognition: now standard for smart phone cameras</a:t>
            </a:r>
          </a:p>
          <a:p>
            <a:pPr>
              <a:buFontTx/>
              <a:buChar char="•"/>
            </a:pPr>
            <a:r>
              <a:rPr lang="en-US" sz="1500"/>
              <a:t>Visual search: Google Google Lense</a:t>
            </a:r>
          </a:p>
          <a:p>
            <a:pPr>
              <a:buFontTx/>
              <a:buChar char="•"/>
            </a:pPr>
            <a:r>
              <a:rPr lang="en-US" sz="1500"/>
              <a:t>Vehicle safety systems: </a:t>
            </a:r>
            <a:r>
              <a:rPr lang="en-US" sz="1500">
                <a:hlinkClick r:id="rId6"/>
              </a:rPr>
              <a:t>Mobileye</a:t>
            </a:r>
            <a:endParaRPr lang="en-US" sz="1500"/>
          </a:p>
        </p:txBody>
      </p:sp>
      <p:pic>
        <p:nvPicPr>
          <p:cNvPr id="7" name="Picture 4" descr="tested_485"/>
          <p:cNvPicPr>
            <a:picLocks noChangeAspect="1" noChangeArrowheads="1"/>
          </p:cNvPicPr>
          <p:nvPr/>
        </p:nvPicPr>
        <p:blipFill rotWithShape="1">
          <a:blip r:embed="rId7" cstate="print"/>
          <a:srcRect l="5223" r="23260" b="1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xmlns="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091" r="2518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86C7B4A1-154A-4DF0-AC46-F88D75A2E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3" y="640263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/>
              <a:t>Math, games, puzzles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45581" y="2121763"/>
            <a:ext cx="4965379" cy="377301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>
                <a:hlinkClick r:id="rId4"/>
              </a:rPr>
              <a:t>NY Times story</a:t>
            </a:r>
            <a:r>
              <a:rPr lang="en-US" sz="130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1996: Kasparov Beats Deep Blue</a:t>
            </a:r>
            <a:r>
              <a:rPr lang="en-US" sz="1300">
                <a:ea typeface="+mn-ea"/>
                <a:cs typeface="+mn-cs"/>
              </a:rPr>
              <a:t/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“I could feel --- I could smell --- a new kind 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1997: Deep Blue Beats Kasparov</a:t>
            </a:r>
            <a:r>
              <a:rPr lang="en-US" sz="1300">
                <a:ea typeface="+mn-ea"/>
                <a:cs typeface="+mn-cs"/>
              </a:rPr>
              <a:t/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“Deep Blue hasn't proven anything.”</a:t>
            </a:r>
            <a:endParaRPr lang="en-US" sz="1300"/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2007: Checkers was “solved” --- a computer system that never loses was developed. </a:t>
            </a:r>
            <a:r>
              <a:rPr lang="en-US" sz="1300">
                <a:hlinkClick r:id="rId5"/>
              </a:rPr>
              <a:t>Science article</a:t>
            </a:r>
            <a:endParaRPr lang="en-US" sz="1300"/>
          </a:p>
          <a:p>
            <a:pPr>
              <a:defRPr/>
            </a:pPr>
            <a:r>
              <a:rPr lang="en-US" sz="1300"/>
              <a:t>2017+: AlphaZero learns chess, shogi and go by playing itself. </a:t>
            </a:r>
            <a:r>
              <a:rPr lang="en-US" sz="1300">
                <a:hlinkClick r:id="rId6"/>
              </a:rPr>
              <a:t>Science article</a:t>
            </a:r>
            <a:endParaRPr lang="en-US"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68575C10-8187-4AC4-AD72-C754EAFD28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xmlns="" id="{74E776C9-ED67-41B7-B3A3-4DF76EF3AC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xmlns="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39227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trading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xmlns="" id="{4841EA57-DEA6-4BE9-B11E-1FBCC76BE1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3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xmlns="" id="{A26922E4-CEB0-4BFE-BAD1-403E6A417D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xmlns="" id="{0F86758B-3106-4324-A03D-67715F7F1A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Machine learning and pattern recognition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Logic-based </a:t>
            </a:r>
            <a:r>
              <a:rPr lang="en-US" b="1" dirty="0"/>
              <a:t>AI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Search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Knowledge </a:t>
            </a:r>
            <a:r>
              <a:rPr lang="en-US" b="1" dirty="0"/>
              <a:t>representation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Planning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Heuristics</a:t>
            </a:r>
            <a:r>
              <a:rPr lang="en-US" dirty="0" smtClean="0"/>
              <a:t> </a:t>
            </a:r>
          </a:p>
          <a:p>
            <a:r>
              <a:rPr lang="en-US" b="1" dirty="0"/>
              <a:t>Genetic </a:t>
            </a:r>
            <a:r>
              <a:rPr lang="en-US" b="1" dirty="0" smtClean="0"/>
              <a:t>programming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2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xmlns="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" y="24809"/>
            <a:ext cx="7697787" cy="61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378B4-03BF-44BD-8450-3CD272657FCE}"/>
              </a:ext>
            </a:extLst>
          </p:cNvPr>
          <p:cNvSpPr txBox="1"/>
          <p:nvPr/>
        </p:nvSpPr>
        <p:spPr>
          <a:xfrm>
            <a:off x="2710712" y="6523642"/>
            <a:ext cx="646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Source: https://qbi.uq.edu.au/brain/intelligent-machines/history-artificial-intelligence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FDA0E09-14BB-4EF4-82BF-3084F3820A58}"/>
              </a:ext>
            </a:extLst>
          </p:cNvPr>
          <p:cNvSpPr txBox="1"/>
          <p:nvPr/>
        </p:nvSpPr>
        <p:spPr>
          <a:xfrm>
            <a:off x="8153400" y="4992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FF81F8D5-515A-45DC-B296-30AB11F2C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0464369-70FA-42AF-948F-80664CA7BF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r>
              <a:rPr lang="en-US" sz="2600"/>
              <a:t/>
            </a: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+mn-lt"/>
                <a:ea typeface="+mn-ea"/>
                <a:cs typeface="+mn-cs"/>
              </a:rPr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>
                <a:latin typeface="+mn-lt"/>
                <a:ea typeface="+mn-ea"/>
                <a:cs typeface="+mn-cs"/>
              </a:rPr>
              <a:t>More precisely: within 10 years a computer would be chess champion, and an important new mathematical theorem would be proved by a computer</a:t>
            </a:r>
            <a:r>
              <a:rPr lang="en-US" sz="1800" i="1" dirty="0">
                <a:latin typeface="+mn-lt"/>
                <a:ea typeface="+mn-ea"/>
                <a:cs typeface="+mn-cs"/>
              </a:rPr>
              <a:t>.”</a:t>
            </a:r>
            <a:br>
              <a:rPr lang="en-US" sz="1800" i="1" dirty="0">
                <a:latin typeface="+mn-lt"/>
                <a:ea typeface="+mn-ea"/>
                <a:cs typeface="+mn-cs"/>
              </a:rPr>
            </a:br>
            <a:endParaRPr lang="en-US" sz="1800" i="1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6604B49-AD5C-4590-B051-06C8222ECD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C552A98-EF7D-4D42-AB69-066B786AB5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29" y="627954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A648176E-454C-437C-B0FC-9B82FCF32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Blocks world (1960s – 1970s)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295400" y="6096000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 dirty="0">
                <a:solidFill>
                  <a:schemeClr val="tx1"/>
                </a:solidFill>
              </a:rPr>
              <a:t>Roberts, 1963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343400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91200" y="5369004"/>
            <a:ext cx="1828800" cy="110799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dirty="0">
                <a:solidFill>
                  <a:srgbClr val="FF0000"/>
                </a:solidFill>
                <a:latin typeface="Comic Sans MS" pitchFamily="66" charset="0"/>
              </a:rPr>
              <a:t>???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352800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xmlns="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CD9AE-2DCF-4123-998F-C55606594912}"/>
              </a:ext>
            </a:extLst>
          </p:cNvPr>
          <p:cNvSpPr txBox="1"/>
          <p:nvPr/>
        </p:nvSpPr>
        <p:spPr>
          <a:xfrm>
            <a:off x="5181600" y="6172200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ASIMO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Advanced Step in Innovative Mobility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humanoid robot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created by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Honda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xmlns="" id="{D3F51FEB-38FB-4F6C-9F7B-2F2AFAB65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547BA6-BAE0-43BB-A7CA-60F69CE25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xmlns="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7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7EAA094-9CF6-4695-958A-33D9BCAA9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E80C965-DB6D-4F81-9E9E-B027384D0B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A580F890-B085-4E95-96AA-55AEBEC5CE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CCE2878-CA29-4578-B017-08092CEE3BEE}"/>
              </a:ext>
            </a:extLst>
          </p:cNvPr>
          <p:cNvSpPr/>
          <p:nvPr/>
        </p:nvSpPr>
        <p:spPr>
          <a:xfrm>
            <a:off x="4800600" y="6427113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xmlns="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17F3BE6-5687-4499-A95E-5FC71698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37424" b="-1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xmlns="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3150680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150680" cy="3207258"/>
          </a:xfrm>
        </p:spPr>
        <p:txBody>
          <a:bodyPr anchor="t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Faster computers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The IBM 704 vacuum tube machine that played chess in 1958 could do about</a:t>
            </a:r>
            <a:r>
              <a:rPr lang="en-US" sz="1600" b="1" dirty="0"/>
              <a:t> 50,000 calculations per second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Deep Blue could do </a:t>
            </a:r>
            <a:r>
              <a:rPr lang="en-US" sz="1600" b="1" dirty="0"/>
              <a:t>50 billion calculations per second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– a million times faster!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data (Sensors, IoT)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Dominance of statistical approaches, machine learning, deep learning.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  <a:hlinkClick r:id="rId3"/>
              </a:rPr>
              <a:t>AI effect</a:t>
            </a:r>
            <a:r>
              <a:rPr lang="en-US" sz="1600" dirty="0">
                <a:latin typeface="+mn-lt"/>
                <a:ea typeface="+mn-ea"/>
                <a:cs typeface="+mn-cs"/>
              </a:rPr>
              <a:t>: As soon as a machine gets good at performing some task, </a:t>
            </a:r>
            <a:r>
              <a:rPr lang="en-US" sz="1600" dirty="0"/>
              <a:t>the task is</a:t>
            </a:r>
            <a:r>
              <a:rPr lang="en-US" sz="1600" dirty="0">
                <a:latin typeface="+mn-lt"/>
                <a:ea typeface="+mn-ea"/>
                <a:cs typeface="+mn-cs"/>
              </a:rPr>
              <a:t>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Calculating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ability</a:t>
            </a:r>
            <a:r>
              <a:rPr lang="en-US" sz="1600" dirty="0"/>
              <a:t> used to be </a:t>
            </a:r>
            <a:r>
              <a:rPr lang="en-US" sz="1600" dirty="0">
                <a:latin typeface="+mn-lt"/>
                <a:ea typeface="+mn-ea"/>
                <a:cs typeface="+mn-cs"/>
              </a:rPr>
              <a:t>prized</a:t>
            </a:r>
            <a:r>
              <a:rPr lang="en-US" sz="1600" dirty="0"/>
              <a:t> – not anymore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Chess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was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thought to require high intelligence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Now, massively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parallel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computers</a:t>
            </a:r>
            <a:r>
              <a:rPr lang="en-US" sz="1600" dirty="0"/>
              <a:t> essentially </a:t>
            </a:r>
            <a:r>
              <a:rPr lang="en-US" sz="1600" dirty="0">
                <a:latin typeface="+mn-lt"/>
                <a:ea typeface="+mn-ea"/>
                <a:cs typeface="+mn-cs"/>
              </a:rPr>
              <a:t>use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brute force search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to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beat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grand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masters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Learning once thought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uniquely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ea typeface="+mn-ea"/>
                <a:cs typeface="+mn-cs"/>
              </a:rPr>
              <a:t>Ada Lovelace (1842): “</a:t>
            </a:r>
            <a:r>
              <a:rPr lang="en-US" sz="1600" dirty="0"/>
              <a:t>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 machine learning is a well-developed discipline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Similar picture with animal intelligence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xmlns="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Problem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762750" cy="4351338"/>
          </a:xfrm>
        </p:spPr>
        <p:txBody>
          <a:bodyPr>
            <a:normAutofit/>
          </a:bodyPr>
          <a:lstStyle/>
          <a:p>
            <a:r>
              <a:rPr lang="en-US" dirty="0"/>
              <a:t>AI program proposed by </a:t>
            </a:r>
            <a:r>
              <a:rPr lang="en-US" i="1" dirty="0"/>
              <a:t>Herbert Simon</a:t>
            </a:r>
            <a:r>
              <a:rPr lang="en-US" dirty="0"/>
              <a:t>, </a:t>
            </a:r>
            <a:r>
              <a:rPr lang="en-US" i="1" dirty="0"/>
              <a:t>J.C</a:t>
            </a:r>
            <a:r>
              <a:rPr lang="en-US" i="1" dirty="0" smtClean="0"/>
              <a:t>. Shaw</a:t>
            </a:r>
            <a:r>
              <a:rPr lang="en-US" dirty="0"/>
              <a:t>, and </a:t>
            </a:r>
            <a:r>
              <a:rPr lang="en-US" i="1" dirty="0"/>
              <a:t>Allen Newell</a:t>
            </a:r>
            <a:r>
              <a:rPr lang="en-US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first useful computer program that came into existence in</a:t>
            </a:r>
            <a:br>
              <a:rPr lang="en-US" dirty="0"/>
            </a:br>
            <a:r>
              <a:rPr lang="en-US" dirty="0"/>
              <a:t>the AI world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goal was to make it work as a universal problem-solving machine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it could only solve </a:t>
            </a:r>
            <a:r>
              <a:rPr lang="en-US" dirty="0" smtClean="0"/>
              <a:t>well-defined problems </a:t>
            </a:r>
          </a:p>
          <a:p>
            <a:r>
              <a:rPr lang="en-US" dirty="0" smtClean="0"/>
              <a:t>But in </a:t>
            </a:r>
            <a:r>
              <a:rPr lang="en-US" dirty="0"/>
              <a:t>the real world, this quickly becomes intractable because of </a:t>
            </a:r>
            <a:r>
              <a:rPr lang="en-US" dirty="0" smtClean="0"/>
              <a:t>the number </a:t>
            </a:r>
            <a:r>
              <a:rPr lang="en-US" dirty="0"/>
              <a:t>of possible paths you can take.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it tries to brute force a problem by counting </a:t>
            </a:r>
            <a:r>
              <a:rPr lang="en-US" dirty="0" smtClean="0"/>
              <a:t>the number </a:t>
            </a:r>
            <a:r>
              <a:rPr lang="en-US" dirty="0"/>
              <a:t>of walks in a graph, it becomes computationally </a:t>
            </a:r>
            <a:r>
              <a:rPr lang="en-US" dirty="0" smtClean="0"/>
              <a:t>infeasible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Herbert A. Simon – Biographical - NobelPrize.o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450975" cy="2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658" y="2363276"/>
            <a:ext cx="147511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657" y="4494265"/>
            <a:ext cx="1475117" cy="19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0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E30408B7-02B2-4EC4-8EE8-B53E74642A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xmlns="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3CA30F3A-949D-4014-A5BD-809F81E841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858476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xmlns="" id="{A486C148-F247-4847-8096-6992A8A977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xmlns="" id="{F05C5920-B89E-417C-9583-B3DC913ADD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39" y="1066800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0BE0DA-A8A7-4A98-869E-C84725DA9106}"/>
              </a:ext>
            </a:extLst>
          </p:cNvPr>
          <p:cNvSpPr/>
          <p:nvPr/>
        </p:nvSpPr>
        <p:spPr>
          <a:xfrm>
            <a:off x="457200" y="6322367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F9B26F-CB76-45D4-AC54-0086863BB36A}"/>
              </a:ext>
            </a:extLst>
          </p:cNvPr>
          <p:cNvSpPr txBox="1"/>
          <p:nvPr/>
        </p:nvSpPr>
        <p:spPr>
          <a:xfrm>
            <a:off x="304800" y="235803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0AC93E1-99C7-41D1-A63B-7E5970A65814}"/>
              </a:ext>
            </a:extLst>
          </p:cNvPr>
          <p:cNvCxnSpPr>
            <a:cxnSpLocks/>
          </p:cNvCxnSpPr>
          <p:nvPr/>
        </p:nvCxnSpPr>
        <p:spPr>
          <a:xfrm>
            <a:off x="2743200" y="9906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79" y="152400"/>
            <a:ext cx="5719321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C704ECF-1DD8-44CA-AC47-414B61AC4A45}"/>
              </a:ext>
            </a:extLst>
          </p:cNvPr>
          <p:cNvCxnSpPr>
            <a:cxnSpLocks/>
          </p:cNvCxnSpPr>
          <p:nvPr/>
        </p:nvCxnSpPr>
        <p:spPr>
          <a:xfrm flipH="1">
            <a:off x="6629400" y="5562600"/>
            <a:ext cx="1295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E63EF55-DAEB-4734-88E2-DFEB7A8CDDE4}"/>
              </a:ext>
            </a:extLst>
          </p:cNvPr>
          <p:cNvSpPr/>
          <p:nvPr/>
        </p:nvSpPr>
        <p:spPr>
          <a:xfrm>
            <a:off x="3316395" y="152400"/>
            <a:ext cx="5751405" cy="65532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11475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21D0774-8549-44E0-A45B-652D05891346}"/>
              </a:ext>
            </a:extLst>
          </p:cNvPr>
          <p:cNvCxnSpPr/>
          <p:nvPr/>
        </p:nvCxnSpPr>
        <p:spPr>
          <a:xfrm>
            <a:off x="1066800" y="274320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D9008B-EEBD-45E7-A02C-02DE060B4C74}"/>
              </a:ext>
            </a:extLst>
          </p:cNvPr>
          <p:cNvSpPr txBox="1"/>
          <p:nvPr/>
        </p:nvSpPr>
        <p:spPr>
          <a:xfrm rot="2615768">
            <a:off x="4818725" y="1489329"/>
            <a:ext cx="4557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Bill Introduced in 2019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Did not receive a vote in Congress.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1295400" y="3962400"/>
            <a:ext cx="2057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5E0FDB3-138F-4913-A1D4-877DDB044BDB}"/>
              </a:ext>
            </a:extLst>
          </p:cNvPr>
          <p:cNvSpPr/>
          <p:nvPr/>
        </p:nvSpPr>
        <p:spPr>
          <a:xfrm>
            <a:off x="533401" y="1371526"/>
            <a:ext cx="7162799" cy="533407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26967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9" y="3172203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2F39F-0993-49B3-A2BA-A3A042DBCBDC}"/>
              </a:ext>
            </a:extLst>
          </p:cNvPr>
          <p:cNvSpPr/>
          <p:nvPr/>
        </p:nvSpPr>
        <p:spPr>
          <a:xfrm>
            <a:off x="533400" y="6245423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E80C965-DB6D-4F81-9E9E-B027384D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A580F890-B085-4E95-96AA-55AEBEC5CE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D3F51FEB-38FB-4F6C-9F7B-2F2AFAB65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E547BA6-BAE0-43BB-A7CA-60F69CE25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29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980068"/>
              </p:ext>
            </p:extLst>
          </p:nvPr>
        </p:nvGraphicFramePr>
        <p:xfrm>
          <a:off x="1298165" y="4522839"/>
          <a:ext cx="7324725" cy="317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37B443-89B7-4AA6-96BC-9CD32C6AC163}"/>
              </a:ext>
            </a:extLst>
          </p:cNvPr>
          <p:cNvSpPr/>
          <p:nvPr/>
        </p:nvSpPr>
        <p:spPr>
          <a:xfrm>
            <a:off x="727587" y="5042627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0" y="1457854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alatinoLinotype-Bold"/>
              </a:rPr>
              <a:t>Artificial Intelligence </a:t>
            </a:r>
            <a:r>
              <a:rPr lang="en-US" dirty="0">
                <a:solidFill>
                  <a:srgbClr val="000000"/>
                </a:solidFill>
                <a:latin typeface="PalatinoLinotype-Roman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PalatinoLinotype-Bold"/>
              </a:rPr>
              <a:t>AI</a:t>
            </a:r>
            <a:r>
              <a:rPr lang="en-US" dirty="0">
                <a:solidFill>
                  <a:srgbClr val="000000"/>
                </a:solidFill>
                <a:latin typeface="PalatinoLinotype-Roman"/>
              </a:rPr>
              <a:t>) and </a:t>
            </a:r>
            <a:r>
              <a:rPr lang="en-US" dirty="0" smtClean="0">
                <a:solidFill>
                  <a:srgbClr val="000000"/>
                </a:solidFill>
                <a:latin typeface="PalatinoLinotype-Roman"/>
              </a:rPr>
              <a:t>how it's </a:t>
            </a:r>
            <a:r>
              <a:rPr lang="en-US" dirty="0">
                <a:solidFill>
                  <a:srgbClr val="000000"/>
                </a:solidFill>
                <a:latin typeface="PalatinoLinotype-Roman"/>
              </a:rPr>
              <a:t>applied in the real world.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748" y="2005731"/>
            <a:ext cx="783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alatinoLinotype-Bold"/>
              </a:rPr>
              <a:t>Cognitive Modeling </a:t>
            </a:r>
            <a:r>
              <a:rPr lang="en-US" dirty="0">
                <a:solidFill>
                  <a:srgbClr val="000000"/>
                </a:solidFill>
                <a:latin typeface="PalatinoLinotype-Roman"/>
              </a:rPr>
              <a:t>that </a:t>
            </a:r>
            <a:r>
              <a:rPr lang="en-US" dirty="0" smtClean="0">
                <a:solidFill>
                  <a:srgbClr val="000000"/>
                </a:solidFill>
                <a:latin typeface="PalatinoLinotype-Roman"/>
              </a:rPr>
              <a:t>deals with </a:t>
            </a:r>
            <a:r>
              <a:rPr lang="en-US" dirty="0">
                <a:solidFill>
                  <a:srgbClr val="000000"/>
                </a:solidFill>
                <a:latin typeface="PalatinoLinotype-Roman"/>
              </a:rPr>
              <a:t>simulating the human thinking process</a:t>
            </a:r>
            <a:r>
              <a:rPr lang="en-US" dirty="0"/>
              <a:t> </a:t>
            </a:r>
          </a:p>
        </p:txBody>
      </p:sp>
      <p:pic>
        <p:nvPicPr>
          <p:cNvPr id="3076" name="Picture 4" descr="Cognitive Model Stock Illustrations – 337 Cognitive Model Stock  Illustrations, Vectors &amp;amp; Clipart - Dreamstim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7"/>
          <a:stretch/>
        </p:blipFill>
        <p:spPr bwMode="auto">
          <a:xfrm>
            <a:off x="1912374" y="2419227"/>
            <a:ext cx="5562600" cy="25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4441B2-D68C-44C5-ACDC-31A309778453}"/>
              </a:ext>
            </a:extLst>
          </p:cNvPr>
          <p:cNvSpPr/>
          <p:nvPr/>
        </p:nvSpPr>
        <p:spPr>
          <a:xfrm>
            <a:off x="1504950" y="4567146"/>
            <a:ext cx="607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That is, use machines to solve hard problems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776781"/>
              </p:ext>
            </p:extLst>
          </p:nvPr>
        </p:nvGraphicFramePr>
        <p:xfrm>
          <a:off x="628650" y="1371600"/>
          <a:ext cx="78867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4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5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E9FE6E0-2499-4899-AEE4-A9B64443C289}"/>
              </a:ext>
            </a:extLst>
          </p:cNvPr>
          <p:cNvSpPr txBox="1"/>
          <p:nvPr/>
        </p:nvSpPr>
        <p:spPr>
          <a:xfrm>
            <a:off x="2883209" y="5715000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92630"/>
            <a:ext cx="5545749" cy="19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504507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Alan Turing (1950) "Computing machinery and intelligence"</a:t>
            </a:r>
          </a:p>
          <a:p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sz="2100" dirty="0"/>
              <a:t>Natural language processing</a:t>
            </a:r>
          </a:p>
          <a:p>
            <a:pPr lvl="1"/>
            <a:r>
              <a:rPr lang="en-US" sz="2100" dirty="0"/>
              <a:t>Knowledge representation</a:t>
            </a:r>
          </a:p>
          <a:p>
            <a:pPr lvl="1"/>
            <a:r>
              <a:rPr lang="en-US" sz="2100" dirty="0"/>
              <a:t>Automated reasoning</a:t>
            </a:r>
          </a:p>
          <a:p>
            <a:pPr lvl="1"/>
            <a:r>
              <a:rPr lang="en-US" sz="2100" dirty="0"/>
              <a:t>Probably also machine learning</a:t>
            </a:r>
          </a:p>
          <a:p>
            <a:endParaRPr lang="en-US" sz="2400" dirty="0"/>
          </a:p>
          <a:p>
            <a:r>
              <a:rPr lang="en-US" sz="2400" dirty="0"/>
              <a:t>Turing predicted that by the year 2000, machines would be able to fool 30% of human judges for five minutes.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199" y="152400"/>
            <a:ext cx="1247911" cy="155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Chatbots, e.g., ELIZA imitate without intelligence.</a:t>
            </a:r>
          </a:p>
          <a:p>
            <a:pPr lvl="2"/>
            <a:r>
              <a:rPr lang="en-US" sz="1800" dirty="0">
                <a:hlinkClick r:id="rId3"/>
              </a:rPr>
              <a:t>Chinese room argument</a:t>
            </a:r>
            <a:r>
              <a:rPr lang="en-US" sz="1800" dirty="0"/>
              <a:t>: one may simulate intelligence without having true intelligence (more of a philosophical objection)</a:t>
            </a:r>
          </a:p>
          <a:p>
            <a:pPr>
              <a:buFontTx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intelligent agents without trying to imitate humans.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has nothing to do with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D2D37FFC-3C6B-43CF-8251-E9BAF4CAF6D9}"/>
                  </a:ext>
                </a:extLst>
              </p:cNvPr>
              <p:cNvSpPr/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dirty="0"/>
                  <a:t>What about the following logical implication:</a:t>
                </a:r>
              </a:p>
              <a:p>
                <a:pPr marL="3429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A rational agent acts to achieve the best expected outcome: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Goals are application-dependent and are expressed in terms of the </a:t>
            </a:r>
            <a:r>
              <a:rPr lang="en-US" sz="2400" b="1" dirty="0">
                <a:ea typeface="+mn-ea"/>
                <a:cs typeface="+mn-cs"/>
              </a:rPr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Being rational means acting to </a:t>
            </a:r>
            <a:r>
              <a:rPr lang="en-US" sz="2400" b="1" dirty="0">
                <a:ea typeface="+mn-ea"/>
                <a:cs typeface="+mn-cs"/>
              </a:rPr>
              <a:t>maximizing your expected utility. </a:t>
            </a:r>
            <a:r>
              <a:rPr lang="en-US" sz="2400" dirty="0">
                <a:ea typeface="+mn-ea"/>
                <a:cs typeface="+mn-cs"/>
              </a:rPr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In practice, utility optimization is subject to the agent’s computational constraints (</a:t>
            </a:r>
            <a:r>
              <a:rPr lang="en-US" sz="2400" b="1" dirty="0">
                <a:ea typeface="+mn-ea"/>
                <a:cs typeface="+mn-cs"/>
              </a:rPr>
              <a:t>bounded rationality </a:t>
            </a:r>
            <a:r>
              <a:rPr lang="en-US" sz="2400" dirty="0">
                <a:ea typeface="+mn-ea"/>
                <a:cs typeface="+mn-cs"/>
              </a:rPr>
              <a:t>or bounded optimality).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1818</Words>
  <Application>Microsoft Office PowerPoint</Application>
  <PresentationFormat>On-screen Show (4:3)</PresentationFormat>
  <Paragraphs>301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Comic Sans MS</vt:lpstr>
      <vt:lpstr>PalatinoLinotype-Bold</vt:lpstr>
      <vt:lpstr>PalatinoLinotype-Roman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rationally: Rational agent</vt:lpstr>
      <vt:lpstr>Acting rationally: Rational agent</vt:lpstr>
      <vt:lpstr>What is AI</vt:lpstr>
      <vt:lpstr>Why AI</vt:lpstr>
      <vt:lpstr>Data to Wisdom</vt:lpstr>
      <vt:lpstr>AI Connections</vt:lpstr>
      <vt:lpstr>Applications of AI</vt:lpstr>
      <vt:lpstr>AI Today</vt:lpstr>
      <vt:lpstr>IBM Watson</vt:lpstr>
      <vt:lpstr>PowerPoint Presentation</vt:lpstr>
      <vt:lpstr>Natural Language</vt:lpstr>
      <vt:lpstr>Vision</vt:lpstr>
      <vt:lpstr>Math, games, puzzles</vt:lpstr>
      <vt:lpstr>Logistics Scheduling Planning</vt:lpstr>
      <vt:lpstr>Information agents</vt:lpstr>
      <vt:lpstr>Robotics</vt:lpstr>
      <vt:lpstr>Branches of AI</vt:lpstr>
      <vt:lpstr>History of AI</vt:lpstr>
      <vt:lpstr>PowerPoint Presentation</vt:lpstr>
      <vt:lpstr>AI is harder than originally thought  Herbert Simon, 1957</vt:lpstr>
      <vt:lpstr>Blocks world (1960s – 1970s)</vt:lpstr>
      <vt:lpstr>“Moravec’s Paradox”</vt:lpstr>
      <vt:lpstr>What accounts for recent successes in AI?</vt:lpstr>
      <vt:lpstr>AI gets no respect?</vt:lpstr>
      <vt:lpstr>General Problem Solver</vt:lpstr>
      <vt:lpstr>AI Ethics</vt:lpstr>
      <vt:lpstr>PowerPoint Presentation</vt:lpstr>
      <vt:lpstr>European Union</vt:lpstr>
      <vt:lpstr>The US</vt:lpstr>
      <vt:lpstr>European Union Study (2019)</vt:lpstr>
      <vt:lpstr>Algorithmic Bias and Fairness</vt:lpstr>
      <vt:lpstr>What type of AI do we cover in this course?</vt:lpstr>
      <vt:lpstr>AI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CIAR</cp:lastModifiedBy>
  <cp:revision>16</cp:revision>
  <dcterms:created xsi:type="dcterms:W3CDTF">2021-01-29T15:10:36Z</dcterms:created>
  <dcterms:modified xsi:type="dcterms:W3CDTF">2022-01-24T12:23:50Z</dcterms:modified>
</cp:coreProperties>
</file>